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2"/>
  </p:notesMasterIdLst>
  <p:handoutMasterIdLst>
    <p:handoutMasterId r:id="rId53"/>
  </p:handoutMasterIdLst>
  <p:sldIdLst>
    <p:sldId id="257" r:id="rId2"/>
    <p:sldId id="321" r:id="rId3"/>
    <p:sldId id="259" r:id="rId4"/>
    <p:sldId id="263" r:id="rId5"/>
    <p:sldId id="264" r:id="rId6"/>
    <p:sldId id="319" r:id="rId7"/>
    <p:sldId id="266" r:id="rId8"/>
    <p:sldId id="269" r:id="rId9"/>
    <p:sldId id="320" r:id="rId10"/>
    <p:sldId id="270" r:id="rId11"/>
    <p:sldId id="271" r:id="rId12"/>
    <p:sldId id="275" r:id="rId13"/>
    <p:sldId id="273" r:id="rId14"/>
    <p:sldId id="276" r:id="rId15"/>
    <p:sldId id="277" r:id="rId16"/>
    <p:sldId id="278" r:id="rId17"/>
    <p:sldId id="279"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322" r:id="rId35"/>
    <p:sldId id="298" r:id="rId36"/>
    <p:sldId id="299" r:id="rId37"/>
    <p:sldId id="300" r:id="rId38"/>
    <p:sldId id="301" r:id="rId39"/>
    <p:sldId id="302" r:id="rId40"/>
    <p:sldId id="303" r:id="rId41"/>
    <p:sldId id="305" r:id="rId42"/>
    <p:sldId id="318" r:id="rId43"/>
    <p:sldId id="304" r:id="rId44"/>
    <p:sldId id="308" r:id="rId45"/>
    <p:sldId id="306" r:id="rId46"/>
    <p:sldId id="312" r:id="rId47"/>
    <p:sldId id="314" r:id="rId48"/>
    <p:sldId id="315" r:id="rId49"/>
    <p:sldId id="316" r:id="rId50"/>
    <p:sldId id="260" r:id="rId51"/>
  </p:sldIdLst>
  <p:sldSz cx="14630400" cy="8229600"/>
  <p:notesSz cx="6858000" cy="9144000"/>
  <p:defaultTextStyle>
    <a:defPPr>
      <a:defRPr lang="en-US"/>
    </a:defPPr>
    <a:lvl1pPr algn="l"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wford, Bobby G. Prof." initials="CBGP" lastIdx="3" clrIdx="0">
    <p:extLst>
      <p:ext uri="{19B8F6BF-5375-455C-9EA6-DF929625EA0E}">
        <p15:presenceInfo xmlns:p15="http://schemas.microsoft.com/office/powerpoint/2012/main" userId="S::bgcrawford@quinnipiac.edu::29b779b4-85cc-4502-beb8-47883b7705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4"/>
    <p:restoredTop sz="65646"/>
  </p:normalViewPr>
  <p:slideViewPr>
    <p:cSldViewPr>
      <p:cViewPr varScale="1">
        <p:scale>
          <a:sx n="68" d="100"/>
          <a:sy n="68" d="100"/>
        </p:scale>
        <p:origin x="2872" y="200"/>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effectLst/>
              </a:defRPr>
            </a:lvl1pPr>
          </a:lstStyle>
          <a:p>
            <a:endParaRPr lang="en-US"/>
          </a:p>
        </p:txBody>
      </p:sp>
      <p:sp>
        <p:nvSpPr>
          <p:cNvPr id="2478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defRPr>
            </a:lvl1pPr>
          </a:lstStyle>
          <a:p>
            <a:endParaRPr lang="en-US"/>
          </a:p>
        </p:txBody>
      </p:sp>
      <p:sp>
        <p:nvSpPr>
          <p:cNvPr id="2478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defRPr>
            </a:lvl1pPr>
          </a:lstStyle>
          <a:p>
            <a:endParaRPr lang="en-US"/>
          </a:p>
        </p:txBody>
      </p:sp>
      <p:sp>
        <p:nvSpPr>
          <p:cNvPr id="2478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defRPr>
            </a:lvl1pPr>
          </a:lstStyle>
          <a:p>
            <a:fld id="{D6EF5F3B-48CC-45C0-A7F6-6A408F1ED63A}" type="slidenum">
              <a:rPr lang="en-US"/>
              <a:pPr/>
              <a:t>‹#›</a:t>
            </a:fld>
            <a:endParaRPr lang="en-US"/>
          </a:p>
        </p:txBody>
      </p:sp>
    </p:spTree>
    <p:extLst>
      <p:ext uri="{BB962C8B-B14F-4D97-AF65-F5344CB8AC3E}">
        <p14:creationId xmlns:p14="http://schemas.microsoft.com/office/powerpoint/2010/main" val="695608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effectLst/>
              </a:defRPr>
            </a:lvl1pPr>
          </a:lstStyle>
          <a:p>
            <a:endParaRPr lang="en-US"/>
          </a:p>
        </p:txBody>
      </p:sp>
      <p:sp>
        <p:nvSpPr>
          <p:cNvPr id="2467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defRPr>
            </a:lvl1pPr>
          </a:lstStyle>
          <a:p>
            <a:endParaRPr lang="en-US"/>
          </a:p>
        </p:txBody>
      </p:sp>
      <p:sp>
        <p:nvSpPr>
          <p:cNvPr id="2467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2467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7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defRPr>
            </a:lvl1pPr>
          </a:lstStyle>
          <a:p>
            <a:endParaRPr lang="en-US"/>
          </a:p>
        </p:txBody>
      </p:sp>
      <p:sp>
        <p:nvSpPr>
          <p:cNvPr id="2467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defRPr>
            </a:lvl1pPr>
          </a:lstStyle>
          <a:p>
            <a:fld id="{9A3F8D69-1950-41FB-8F1D-9F64CD302899}" type="slidenum">
              <a:rPr lang="en-US"/>
              <a:pPr/>
              <a:t>‹#›</a:t>
            </a:fld>
            <a:endParaRPr lang="en-US"/>
          </a:p>
        </p:txBody>
      </p:sp>
    </p:spTree>
    <p:extLst>
      <p:ext uri="{BB962C8B-B14F-4D97-AF65-F5344CB8AC3E}">
        <p14:creationId xmlns:p14="http://schemas.microsoft.com/office/powerpoint/2010/main" val="21746069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1</a:t>
            </a:fld>
            <a:endParaRPr lang="en-US"/>
          </a:p>
        </p:txBody>
      </p:sp>
    </p:spTree>
    <p:extLst>
      <p:ext uri="{BB962C8B-B14F-4D97-AF65-F5344CB8AC3E}">
        <p14:creationId xmlns:p14="http://schemas.microsoft.com/office/powerpoint/2010/main" val="280326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FE exam includes questions on engineering</a:t>
            </a:r>
            <a:r>
              <a:rPr lang="en-US" baseline="0" dirty="0"/>
              <a:t> ethics and professional responsibilities.</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10</a:t>
            </a:fld>
            <a:endParaRPr lang="en-US"/>
          </a:p>
        </p:txBody>
      </p:sp>
    </p:spTree>
    <p:extLst>
      <p:ext uri="{BB962C8B-B14F-4D97-AF65-F5344CB8AC3E}">
        <p14:creationId xmlns:p14="http://schemas.microsoft.com/office/powerpoint/2010/main" val="81496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11</a:t>
            </a:fld>
            <a:endParaRPr lang="en-US"/>
          </a:p>
        </p:txBody>
      </p:sp>
    </p:spTree>
    <p:extLst>
      <p:ext uri="{BB962C8B-B14F-4D97-AF65-F5344CB8AC3E}">
        <p14:creationId xmlns:p14="http://schemas.microsoft.com/office/powerpoint/2010/main" val="155644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fontAlgn="base">
              <a:spcBef>
                <a:spcPct val="30000"/>
              </a:spcBef>
              <a:spcAft>
                <a:spcPct val="0"/>
              </a:spcAft>
              <a:defRPr/>
            </a:pPr>
            <a:r>
              <a:rPr lang="en-US" dirty="0">
                <a:latin typeface="Arial" pitchFamily="-108" charset="-52"/>
                <a:ea typeface="ＭＳ Ｐゴシック" pitchFamily="-108" charset="-128"/>
                <a:cs typeface="ＭＳ Ｐゴシック" pitchFamily="-108" charset="-128"/>
              </a:rPr>
              <a:t>Examinees can locate the test center closest to them when registering. </a:t>
            </a:r>
            <a:r>
              <a:rPr lang="en-US" i="0" dirty="0"/>
              <a:t>The FE</a:t>
            </a:r>
            <a:r>
              <a:rPr lang="en-US" i="0" baseline="0" dirty="0"/>
              <a:t> is administered at nearly 300 test centers throughout the United States and Canada. These include more than all Pearson Professional Centers (the </a:t>
            </a:r>
            <a:r>
              <a:rPr lang="en-US" i="0" dirty="0"/>
              <a:t>NCEES</a:t>
            </a:r>
            <a:r>
              <a:rPr lang="en-US" i="0" baseline="0" dirty="0"/>
              <a:t> exam is offered at all professional centers).</a:t>
            </a:r>
            <a:r>
              <a:rPr lang="en-US" i="0" dirty="0"/>
              <a:t> These sites are owned and operated by Pearson VUE. There are also Pearson VUE Select Centers located throughout the country at various academic institutions. </a:t>
            </a:r>
            <a:r>
              <a:rPr lang="en-US" i="0" baseline="0" dirty="0"/>
              <a:t>Pearson VUE Select Centers</a:t>
            </a:r>
            <a:r>
              <a:rPr lang="en-US" i="0" dirty="0"/>
              <a:t> have</a:t>
            </a:r>
            <a:r>
              <a:rPr lang="en-US" i="0" baseline="0" dirty="0"/>
              <a:t> been </a:t>
            </a:r>
            <a:r>
              <a:rPr lang="en-US" i="0" dirty="0"/>
              <a:t>asked to offer</a:t>
            </a:r>
            <a:r>
              <a:rPr lang="en-US" i="0" baseline="0" dirty="0"/>
              <a:t> the exams, but it is up to the university if they want to offer the exams. </a:t>
            </a:r>
          </a:p>
          <a:p>
            <a:pPr defTabSz="942289"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12</a:t>
            </a:fld>
            <a:endParaRPr lang="en-US" dirty="0"/>
          </a:p>
        </p:txBody>
      </p:sp>
    </p:spTree>
    <p:extLst>
      <p:ext uri="{BB962C8B-B14F-4D97-AF65-F5344CB8AC3E}">
        <p14:creationId xmlns:p14="http://schemas.microsoft.com/office/powerpoint/2010/main" val="317535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08" charset="-52"/>
                <a:ea typeface="ＭＳ Ｐゴシック" pitchFamily="-108" charset="-128"/>
                <a:cs typeface="ＭＳ Ｐゴシック" pitchFamily="-108" charset="-128"/>
              </a:rPr>
              <a:t>The exam appointment time is 6 hours total. Once an examinee has completed the check-in process and is seated in front of the computer, he or she will be given 2 minutes to read and respond to a nondisclosure agreement. </a:t>
            </a:r>
          </a:p>
          <a:p>
            <a:endParaRPr lang="en-US" dirty="0">
              <a:latin typeface="Arial" pitchFamily="-108" charset="-52"/>
              <a:ea typeface="ＭＳ Ｐゴシック" pitchFamily="-108" charset="-128"/>
              <a:cs typeface="ＭＳ Ｐゴシック" pitchFamily="-108" charset="-128"/>
            </a:endParaRPr>
          </a:p>
          <a:p>
            <a:r>
              <a:rPr lang="en-US" dirty="0">
                <a:latin typeface="Arial" pitchFamily="-108" charset="-52"/>
                <a:ea typeface="ＭＳ Ｐゴシック" pitchFamily="-108" charset="-128"/>
                <a:cs typeface="ＭＳ Ｐゴシック" pitchFamily="-108" charset="-128"/>
              </a:rPr>
              <a:t>Next is a tutorial that will guide them through the various functions of the exam. It shows basic things like how to advance to the next item, return to a previous item, and flag an item for review so you can come back to it later. It also explains how to search the </a:t>
            </a:r>
            <a:r>
              <a:rPr lang="en-US" i="1" dirty="0">
                <a:latin typeface="Arial" pitchFamily="-108" charset="-52"/>
                <a:ea typeface="ＭＳ Ｐゴシック" pitchFamily="-108" charset="-128"/>
                <a:cs typeface="ＭＳ Ｐゴシック" pitchFamily="-108" charset="-128"/>
              </a:rPr>
              <a:t>FE Reference Handbook</a:t>
            </a:r>
            <a:r>
              <a:rPr lang="en-US" dirty="0">
                <a:latin typeface="Arial" pitchFamily="-108" charset="-52"/>
                <a:ea typeface="ＭＳ Ｐゴシック" pitchFamily="-108" charset="-128"/>
                <a:cs typeface="ＭＳ Ｐゴシック" pitchFamily="-108" charset="-128"/>
              </a:rPr>
              <a:t> during the exam.</a:t>
            </a:r>
          </a:p>
          <a:p>
            <a:endParaRPr lang="en-US" dirty="0">
              <a:latin typeface="Arial" pitchFamily="-108" charset="-52"/>
              <a:ea typeface="ＭＳ Ｐゴシック" pitchFamily="-108" charset="-128"/>
              <a:cs typeface="ＭＳ Ｐゴシック" pitchFamily="-108" charset="-128"/>
            </a:endParaRPr>
          </a:p>
          <a:p>
            <a:r>
              <a:rPr lang="en-US" dirty="0">
                <a:latin typeface="Arial" pitchFamily="-108" charset="-52"/>
                <a:ea typeface="ＭＳ Ｐゴシック" pitchFamily="-108" charset="-128"/>
                <a:cs typeface="ＭＳ Ｐゴシック" pitchFamily="-108" charset="-128"/>
              </a:rPr>
              <a:t>The actual exam will begin once they have completed the nondisclosure agreement and the tutorial. They’ll have 5 hours and 20 minutes to complete all 110 questions. After completing approximately 55 question, or half of the exam, they will be prompted to review and submit this portion of the exam and asked if they would like to take a 25-minute break. After the break, t</a:t>
            </a:r>
            <a:r>
              <a:rPr lang="en-US" baseline="0" dirty="0"/>
              <a:t>he clock will begin again. At the end of the exam, there is a short survey.</a:t>
            </a:r>
          </a:p>
        </p:txBody>
      </p:sp>
      <p:sp>
        <p:nvSpPr>
          <p:cNvPr id="4" name="Slide Number Placeholder 3"/>
          <p:cNvSpPr>
            <a:spLocks noGrp="1"/>
          </p:cNvSpPr>
          <p:nvPr>
            <p:ph type="sldNum" sz="quarter" idx="10"/>
          </p:nvPr>
        </p:nvSpPr>
        <p:spPr/>
        <p:txBody>
          <a:bodyPr/>
          <a:lstStyle/>
          <a:p>
            <a:pPr>
              <a:defRPr/>
            </a:pPr>
            <a:fld id="{BCE0BEB4-CC91-8E43-A807-72801CF2706F}" type="slidenum">
              <a:rPr lang="en-US" smtClean="0"/>
              <a:pPr>
                <a:defRPr/>
              </a:pPr>
              <a:t>13</a:t>
            </a:fld>
            <a:endParaRPr lang="en-US"/>
          </a:p>
        </p:txBody>
      </p:sp>
    </p:spTree>
    <p:extLst>
      <p:ext uri="{BB962C8B-B14F-4D97-AF65-F5344CB8AC3E}">
        <p14:creationId xmlns:p14="http://schemas.microsoft.com/office/powerpoint/2010/main" val="274968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fontAlgn="base">
              <a:spcBef>
                <a:spcPct val="30000"/>
              </a:spcBef>
              <a:spcAft>
                <a:spcPct val="0"/>
              </a:spcAft>
              <a:defRPr/>
            </a:pPr>
            <a:r>
              <a:rPr lang="en-US" dirty="0"/>
              <a:t>The FE exam</a:t>
            </a:r>
            <a:r>
              <a:rPr lang="en-US" baseline="0" dirty="0"/>
              <a:t> is still a closed-book, with a reference handbook provided onsite. A searchable, electronic copy of the handbook will be displayed on the monitor during the exam. </a:t>
            </a:r>
            <a:r>
              <a:rPr lang="en-US" b="0" baseline="0" dirty="0"/>
              <a:t>To accommodate for the reference handbook and questions being seen si</a:t>
            </a:r>
            <a:r>
              <a:rPr lang="en-US" sz="1200" kern="1200" dirty="0">
                <a:solidFill>
                  <a:schemeClr val="tx1"/>
                </a:solidFill>
                <a:latin typeface="Arial" charset="0"/>
                <a:ea typeface="+mn-ea"/>
                <a:cs typeface="+mn-cs"/>
              </a:rPr>
              <a:t>multaneously, Pearson VUE offer the NCEES exams on a 24” monitor. The FE Reference Handbook is available free download electronically and for purchase as a hard copy. </a:t>
            </a:r>
          </a:p>
          <a:p>
            <a:endParaRPr lang="en-US" sz="1200" kern="1200" dirty="0">
              <a:solidFill>
                <a:schemeClr val="tx1"/>
              </a:solidFill>
              <a:latin typeface="Arial" charset="0"/>
              <a:ea typeface="+mn-ea"/>
              <a:cs typeface="+mn-cs"/>
            </a:endParaRPr>
          </a:p>
          <a:p>
            <a:pPr defTabSz="942289" fontAlgn="base">
              <a:spcBef>
                <a:spcPct val="30000"/>
              </a:spcBef>
              <a:spcAft>
                <a:spcPct val="0"/>
              </a:spcAft>
              <a:defRPr/>
            </a:pPr>
            <a:r>
              <a:rPr lang="en-US" sz="1200" kern="1200" dirty="0">
                <a:solidFill>
                  <a:schemeClr val="tx1"/>
                </a:solidFill>
                <a:latin typeface="Arial" charset="0"/>
                <a:ea typeface="+mn-ea"/>
                <a:cs typeface="+mn-cs"/>
              </a:rPr>
              <a:t>The </a:t>
            </a:r>
            <a:r>
              <a:rPr lang="en-US" sz="1200" i="1" kern="1200" dirty="0">
                <a:solidFill>
                  <a:schemeClr val="tx1"/>
                </a:solidFill>
                <a:latin typeface="Arial" charset="0"/>
                <a:ea typeface="+mn-ea"/>
                <a:cs typeface="+mn-cs"/>
              </a:rPr>
              <a:t>NCEES Examinee Guide</a:t>
            </a:r>
            <a:r>
              <a:rPr lang="en-US" sz="1200" kern="1200" dirty="0">
                <a:solidFill>
                  <a:schemeClr val="tx1"/>
                </a:solidFill>
                <a:latin typeface="Arial" charset="0"/>
                <a:ea typeface="+mn-ea"/>
                <a:cs typeface="+mn-cs"/>
              </a:rPr>
              <a:t> is the official guide to policies and procedures for all NCEES exams. It has a lot of information that will help walk examinees through the registration and scheduling process. It can also be downloaded free from the NCEES website.</a:t>
            </a:r>
          </a:p>
          <a:p>
            <a:pPr defTabSz="942289" fontAlgn="base">
              <a:spcBef>
                <a:spcPct val="30000"/>
              </a:spcBef>
              <a:spcAft>
                <a:spcPct val="0"/>
              </a:spcAft>
              <a:defRPr/>
            </a:pPr>
            <a:endParaRPr lang="en-US" sz="1200" kern="1200" dirty="0">
              <a:solidFill>
                <a:schemeClr val="tx1"/>
              </a:solidFill>
              <a:latin typeface="Arial" charset="0"/>
              <a:ea typeface="+mn-ea"/>
              <a:cs typeface="+mn-cs"/>
            </a:endParaRPr>
          </a:p>
          <a:p>
            <a:pPr defTabSz="942289" fontAlgn="base">
              <a:spcBef>
                <a:spcPct val="30000"/>
              </a:spcBef>
              <a:spcAft>
                <a:spcPct val="0"/>
              </a:spcAft>
              <a:defRPr/>
            </a:pPr>
            <a:r>
              <a:rPr lang="en-US" sz="1200" kern="1200" dirty="0">
                <a:solidFill>
                  <a:schemeClr val="tx1"/>
                </a:solidFill>
                <a:latin typeface="Arial" charset="0"/>
                <a:ea typeface="+mn-ea"/>
                <a:cs typeface="+mn-cs"/>
              </a:rPr>
              <a:t>Computer-based practice exams are not available due to the lack of consistent technology owned by students. They would not perform consistently. Paper-based practice exams are available, and they do contain examples of Alternative Item Types. Practice exam booklets contain 100 questions. Sell for $29.95.</a:t>
            </a:r>
          </a:p>
          <a:p>
            <a:pPr defTabSz="942289" fontAlgn="base">
              <a:spcBef>
                <a:spcPct val="30000"/>
              </a:spcBef>
              <a:spcAft>
                <a:spcPct val="0"/>
              </a:spcAft>
              <a:defRPr/>
            </a:pPr>
            <a:endParaRPr lang="en-US" sz="1200" kern="120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CE0BEB4-CC91-8E43-A807-72801CF2706F}" type="slidenum">
              <a:rPr lang="en-US" smtClean="0"/>
              <a:pPr>
                <a:defRPr/>
              </a:pPr>
              <a:t>14</a:t>
            </a:fld>
            <a:endParaRPr lang="en-US"/>
          </a:p>
        </p:txBody>
      </p:sp>
    </p:spTree>
    <p:extLst>
      <p:ext uri="{BB962C8B-B14F-4D97-AF65-F5344CB8AC3E}">
        <p14:creationId xmlns:p14="http://schemas.microsoft.com/office/powerpoint/2010/main" val="3008256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screenshot of what the exam will look like to the candidate.</a:t>
            </a:r>
          </a:p>
          <a:p>
            <a:r>
              <a:rPr lang="en-US"/>
              <a:t>24-inch </a:t>
            </a:r>
            <a:r>
              <a:rPr lang="en-US" dirty="0"/>
              <a:t>monitors are used with the searchable supplied reference manual on the left and the exam question on the right.</a:t>
            </a:r>
          </a:p>
        </p:txBody>
      </p:sp>
      <p:sp>
        <p:nvSpPr>
          <p:cNvPr id="4" name="Slide Number Placeholder 3"/>
          <p:cNvSpPr>
            <a:spLocks noGrp="1"/>
          </p:cNvSpPr>
          <p:nvPr>
            <p:ph type="sldNum" sz="quarter" idx="10"/>
          </p:nvPr>
        </p:nvSpPr>
        <p:spPr/>
        <p:txBody>
          <a:bodyPr/>
          <a:lstStyle/>
          <a:p>
            <a:fld id="{E89CFF43-7DB5-404D-A9DD-11E828B7454F}" type="slidenum">
              <a:rPr lang="en-US" smtClean="0"/>
              <a:pPr/>
              <a:t>15</a:t>
            </a:fld>
            <a:endParaRPr lang="en-US" dirty="0"/>
          </a:p>
        </p:txBody>
      </p:sp>
    </p:spTree>
    <p:extLst>
      <p:ext uri="{BB962C8B-B14F-4D97-AF65-F5344CB8AC3E}">
        <p14:creationId xmlns:p14="http://schemas.microsoft.com/office/powerpoint/2010/main" val="233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CBT version of the exam consists of 7 free standing discipline-specific</a:t>
            </a:r>
            <a:r>
              <a:rPr lang="en-US" baseline="0" dirty="0"/>
              <a:t> exams and each includes 110 questions. </a:t>
            </a:r>
            <a:endParaRPr lang="en-US" dirty="0"/>
          </a:p>
        </p:txBody>
      </p:sp>
      <p:sp>
        <p:nvSpPr>
          <p:cNvPr id="4" name="Slide Number Placeholder 3"/>
          <p:cNvSpPr>
            <a:spLocks noGrp="1"/>
          </p:cNvSpPr>
          <p:nvPr>
            <p:ph type="sldNum" sz="quarter" idx="10"/>
          </p:nvPr>
        </p:nvSpPr>
        <p:spPr/>
        <p:txBody>
          <a:bodyPr/>
          <a:lstStyle/>
          <a:p>
            <a:pPr>
              <a:defRPr/>
            </a:pPr>
            <a:fld id="{BCE0BEB4-CC91-8E43-A807-72801CF2706F}" type="slidenum">
              <a:rPr lang="en-US" smtClean="0"/>
              <a:pPr>
                <a:defRPr/>
              </a:pPr>
              <a:t>16</a:t>
            </a:fld>
            <a:endParaRPr lang="en-US"/>
          </a:p>
        </p:txBody>
      </p:sp>
    </p:spTree>
    <p:extLst>
      <p:ext uri="{BB962C8B-B14F-4D97-AF65-F5344CB8AC3E}">
        <p14:creationId xmlns:p14="http://schemas.microsoft.com/office/powerpoint/2010/main" val="3755098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exam specifications were updated starting with the July 2020 exams.</a:t>
            </a:r>
          </a:p>
          <a:p>
            <a:endParaRPr lang="en-US" dirty="0"/>
          </a:p>
          <a:p>
            <a:r>
              <a:rPr lang="en-US" dirty="0"/>
              <a:t>This is new FE Electrical and Computer FE exam.</a:t>
            </a:r>
          </a:p>
          <a:p>
            <a:endParaRPr lang="en-US" dirty="0"/>
          </a:p>
          <a:p>
            <a:r>
              <a:rPr lang="en-US" dirty="0"/>
              <a:t>One will note, as will be the case in all of the new exams, that many of the subjects continue from the old specifications to the new ones. This allows the continued use of the FE exam for assessment purposes—as will be shown later—despite the break in exam specifications.</a:t>
            </a:r>
          </a:p>
        </p:txBody>
      </p:sp>
      <p:sp>
        <p:nvSpPr>
          <p:cNvPr id="4" name="Slide Number Placeholder 3"/>
          <p:cNvSpPr>
            <a:spLocks noGrp="1"/>
          </p:cNvSpPr>
          <p:nvPr>
            <p:ph type="sldNum" sz="quarter" idx="10"/>
          </p:nvPr>
        </p:nvSpPr>
        <p:spPr/>
        <p:txBody>
          <a:bodyPr/>
          <a:lstStyle/>
          <a:p>
            <a:pPr>
              <a:defRPr/>
            </a:pPr>
            <a:fld id="{BCE0BEB4-CC91-8E43-A807-72801CF2706F}" type="slidenum">
              <a:rPr lang="en-US" smtClean="0"/>
              <a:pPr>
                <a:defRPr/>
              </a:pPr>
              <a:t>17</a:t>
            </a:fld>
            <a:endParaRPr lang="en-US"/>
          </a:p>
        </p:txBody>
      </p:sp>
    </p:spTree>
    <p:extLst>
      <p:ext uri="{BB962C8B-B14F-4D97-AF65-F5344CB8AC3E}">
        <p14:creationId xmlns:p14="http://schemas.microsoft.com/office/powerpoint/2010/main" val="277051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F8D69-1950-41FB-8F1D-9F64CD302899}" type="slidenum">
              <a:rPr lang="en-US" smtClean="0"/>
              <a:pPr/>
              <a:t>18</a:t>
            </a:fld>
            <a:endParaRPr lang="en-US"/>
          </a:p>
        </p:txBody>
      </p:sp>
    </p:spTree>
    <p:extLst>
      <p:ext uri="{BB962C8B-B14F-4D97-AF65-F5344CB8AC3E}">
        <p14:creationId xmlns:p14="http://schemas.microsoft.com/office/powerpoint/2010/main" val="2730985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Specifications of all of the 7 discipline-specific FE exams are available at this URL.</a:t>
            </a:r>
          </a:p>
        </p:txBody>
      </p:sp>
      <p:sp>
        <p:nvSpPr>
          <p:cNvPr id="4" name="Slide Number Placeholder 3"/>
          <p:cNvSpPr>
            <a:spLocks noGrp="1"/>
          </p:cNvSpPr>
          <p:nvPr>
            <p:ph type="sldNum" sz="quarter" idx="10"/>
          </p:nvPr>
        </p:nvSpPr>
        <p:spPr/>
        <p:txBody>
          <a:bodyPr/>
          <a:lstStyle/>
          <a:p>
            <a:fld id="{E89CFF43-7DB5-404D-A9DD-11E828B7454F}" type="slidenum">
              <a:rPr lang="en-US" smtClean="0"/>
              <a:pPr/>
              <a:t>19</a:t>
            </a:fld>
            <a:endParaRPr lang="en-US"/>
          </a:p>
        </p:txBody>
      </p:sp>
    </p:spTree>
    <p:extLst>
      <p:ext uri="{BB962C8B-B14F-4D97-AF65-F5344CB8AC3E}">
        <p14:creationId xmlns:p14="http://schemas.microsoft.com/office/powerpoint/2010/main" val="274798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F8D69-1950-41FB-8F1D-9F64CD302899}" type="slidenum">
              <a:rPr lang="en-US" smtClean="0"/>
              <a:pPr/>
              <a:t>2</a:t>
            </a:fld>
            <a:endParaRPr lang="en-US"/>
          </a:p>
        </p:txBody>
      </p:sp>
    </p:spTree>
    <p:extLst>
      <p:ext uri="{BB962C8B-B14F-4D97-AF65-F5344CB8AC3E}">
        <p14:creationId xmlns:p14="http://schemas.microsoft.com/office/powerpoint/2010/main" val="5235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9CFF43-7DB5-404D-A9DD-11E828B7454F}" type="slidenum">
              <a:rPr lang="en-US" smtClean="0"/>
              <a:pPr/>
              <a:t>20</a:t>
            </a:fld>
            <a:endParaRPr lang="en-US"/>
          </a:p>
        </p:txBody>
      </p:sp>
    </p:spTree>
    <p:extLst>
      <p:ext uri="{BB962C8B-B14F-4D97-AF65-F5344CB8AC3E}">
        <p14:creationId xmlns:p14="http://schemas.microsoft.com/office/powerpoint/2010/main" val="33040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new Subject Matter Report looks like.</a:t>
            </a:r>
          </a:p>
          <a:p>
            <a:endParaRPr lang="en-US" dirty="0"/>
          </a:p>
          <a:p>
            <a:r>
              <a:rPr lang="en-US" dirty="0"/>
              <a:t>It contains information for both the institution/program and the national performance. Pass rates are given—however, we emphasize that, for assessment purposes, one should not use the pass rate.</a:t>
            </a:r>
          </a:p>
          <a:p>
            <a:endParaRPr lang="en-US" dirty="0"/>
          </a:p>
          <a:p>
            <a:r>
              <a:rPr lang="en-US" dirty="0"/>
              <a:t>Don’t spend a lot of time on this slide as the details of what is contained in the Subject Matter Report is covered on the next few slides.</a:t>
            </a:r>
          </a:p>
          <a:p>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21</a:t>
            </a:fld>
            <a:endParaRPr lang="en-US"/>
          </a:p>
        </p:txBody>
      </p:sp>
    </p:spTree>
    <p:extLst>
      <p:ext uri="{BB962C8B-B14F-4D97-AF65-F5344CB8AC3E}">
        <p14:creationId xmlns:p14="http://schemas.microsoft.com/office/powerpoint/2010/main" val="604823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information on when the reports will be generated and the fact that they are very specific to a set of students at the institution.</a:t>
            </a:r>
          </a:p>
        </p:txBody>
      </p:sp>
      <p:sp>
        <p:nvSpPr>
          <p:cNvPr id="4" name="Slide Number Placeholder 3"/>
          <p:cNvSpPr>
            <a:spLocks noGrp="1"/>
          </p:cNvSpPr>
          <p:nvPr>
            <p:ph type="sldNum" sz="quarter" idx="10"/>
          </p:nvPr>
        </p:nvSpPr>
        <p:spPr/>
        <p:txBody>
          <a:bodyPr/>
          <a:lstStyle/>
          <a:p>
            <a:fld id="{E89CFF43-7DB5-404D-A9DD-11E828B7454F}" type="slidenum">
              <a:rPr lang="en-US" smtClean="0"/>
              <a:pPr/>
              <a:t>22</a:t>
            </a:fld>
            <a:endParaRPr lang="en-US"/>
          </a:p>
        </p:txBody>
      </p:sp>
    </p:spTree>
    <p:extLst>
      <p:ext uri="{BB962C8B-B14F-4D97-AF65-F5344CB8AC3E}">
        <p14:creationId xmlns:p14="http://schemas.microsoft.com/office/powerpoint/2010/main" val="3326009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will contain information for examinees who are within 12 months of graduation. </a:t>
            </a:r>
          </a:p>
          <a:p>
            <a:r>
              <a:rPr lang="en-US" dirty="0"/>
              <a:t>For institutions that require the FE exam as a graduation requirement, administrators may need to institute some sort of approval process that restricts a student from taking the exam more than 12 months prior to his or her expected graduation date.</a:t>
            </a:r>
          </a:p>
          <a:p>
            <a:r>
              <a:rPr lang="en-US" dirty="0"/>
              <a:t>The 12-month period will allow institutions to capture data on recent graduates who take the exam no later than 9 months after graduation. </a:t>
            </a:r>
          </a:p>
          <a:p>
            <a:endParaRPr lang="en-US" dirty="0"/>
          </a:p>
          <a:p>
            <a:r>
              <a:rPr lang="en-US" dirty="0"/>
              <a:t>Only first-time takers are included. </a:t>
            </a:r>
          </a:p>
          <a:p>
            <a:endParaRPr lang="en-US" dirty="0"/>
          </a:p>
          <a:p>
            <a:r>
              <a:rPr lang="en-US" dirty="0"/>
              <a:t>As in the past, random guessers are removed from the report. NCEES has a technique by which it identifies random guessers.</a:t>
            </a:r>
          </a:p>
          <a:p>
            <a:endParaRPr lang="en-US" dirty="0"/>
          </a:p>
          <a:p>
            <a:r>
              <a:rPr lang="en-US" dirty="0"/>
              <a:t>The presence of the national data is what allows the FE exam to be an excellent direct assessment method since we can compare the program’s performance versus the national performance.</a:t>
            </a:r>
          </a:p>
        </p:txBody>
      </p:sp>
      <p:sp>
        <p:nvSpPr>
          <p:cNvPr id="4" name="Slide Number Placeholder 3"/>
          <p:cNvSpPr>
            <a:spLocks noGrp="1"/>
          </p:cNvSpPr>
          <p:nvPr>
            <p:ph type="sldNum" sz="quarter" idx="10"/>
          </p:nvPr>
        </p:nvSpPr>
        <p:spPr/>
        <p:txBody>
          <a:bodyPr/>
          <a:lstStyle/>
          <a:p>
            <a:fld id="{E89CFF43-7DB5-404D-A9DD-11E828B7454F}" type="slidenum">
              <a:rPr lang="en-US" smtClean="0"/>
              <a:pPr/>
              <a:t>23</a:t>
            </a:fld>
            <a:endParaRPr lang="en-US"/>
          </a:p>
        </p:txBody>
      </p:sp>
    </p:spTree>
    <p:extLst>
      <p:ext uri="{BB962C8B-B14F-4D97-AF65-F5344CB8AC3E}">
        <p14:creationId xmlns:p14="http://schemas.microsoft.com/office/powerpoint/2010/main" val="771136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briefly describe the Performance Index.</a:t>
            </a:r>
          </a:p>
          <a:p>
            <a:endParaRPr lang="en-US" dirty="0"/>
          </a:p>
          <a:p>
            <a:r>
              <a:rPr lang="en-US" dirty="0"/>
              <a:t>Since each examinee gets a different set of questions within each topic area, simply calculating the percentage of questions correct will not allow for accurate comparisons. For example, consider a topic area with 10 questions. Candidate A gets 10 questions that, overall, are easier than the 10 questions that Candidate B gets. If they both answer 8 questions correct, the Performance Index for A might be 11.2 while the Performance Index for B might be 11.8.</a:t>
            </a:r>
          </a:p>
          <a:p>
            <a:endParaRPr lang="en-US" dirty="0"/>
          </a:p>
          <a:p>
            <a:r>
              <a:rPr lang="en-US" dirty="0"/>
              <a:t>It should be made clear that every examinee’s complete exam has the same “hardness” (the psychometricians must have a better name for this) as everyone else’s exam.</a:t>
            </a:r>
          </a:p>
        </p:txBody>
      </p:sp>
      <p:sp>
        <p:nvSpPr>
          <p:cNvPr id="4" name="Slide Number Placeholder 3"/>
          <p:cNvSpPr>
            <a:spLocks noGrp="1"/>
          </p:cNvSpPr>
          <p:nvPr>
            <p:ph type="sldNum" sz="quarter" idx="10"/>
          </p:nvPr>
        </p:nvSpPr>
        <p:spPr/>
        <p:txBody>
          <a:bodyPr/>
          <a:lstStyle/>
          <a:p>
            <a:fld id="{E89CFF43-7DB5-404D-A9DD-11E828B7454F}" type="slidenum">
              <a:rPr lang="en-US" smtClean="0"/>
              <a:pPr/>
              <a:t>24</a:t>
            </a:fld>
            <a:endParaRPr lang="en-US"/>
          </a:p>
        </p:txBody>
      </p:sp>
    </p:spTree>
    <p:extLst>
      <p:ext uri="{BB962C8B-B14F-4D97-AF65-F5344CB8AC3E}">
        <p14:creationId xmlns:p14="http://schemas.microsoft.com/office/powerpoint/2010/main" val="368705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NCEES if you don’t know who is receiving the links to the reports at your institution.</a:t>
            </a:r>
          </a:p>
        </p:txBody>
      </p:sp>
      <p:sp>
        <p:nvSpPr>
          <p:cNvPr id="4" name="Slide Number Placeholder 3"/>
          <p:cNvSpPr>
            <a:spLocks noGrp="1"/>
          </p:cNvSpPr>
          <p:nvPr>
            <p:ph type="sldNum" sz="quarter" idx="10"/>
          </p:nvPr>
        </p:nvSpPr>
        <p:spPr/>
        <p:txBody>
          <a:bodyPr/>
          <a:lstStyle/>
          <a:p>
            <a:fld id="{E89CFF43-7DB5-404D-A9DD-11E828B7454F}" type="slidenum">
              <a:rPr lang="en-US" smtClean="0"/>
              <a:pPr/>
              <a:t>25</a:t>
            </a:fld>
            <a:endParaRPr lang="en-US"/>
          </a:p>
        </p:txBody>
      </p:sp>
    </p:spTree>
    <p:extLst>
      <p:ext uri="{BB962C8B-B14F-4D97-AF65-F5344CB8AC3E}">
        <p14:creationId xmlns:p14="http://schemas.microsoft.com/office/powerpoint/2010/main" val="2216110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F8D69-1950-41FB-8F1D-9F64CD302899}" type="slidenum">
              <a:rPr lang="en-US" smtClean="0"/>
              <a:pPr/>
              <a:t>26</a:t>
            </a:fld>
            <a:endParaRPr lang="en-US"/>
          </a:p>
        </p:txBody>
      </p:sp>
    </p:spTree>
    <p:extLst>
      <p:ext uri="{BB962C8B-B14F-4D97-AF65-F5344CB8AC3E}">
        <p14:creationId xmlns:p14="http://schemas.microsoft.com/office/powerpoint/2010/main" val="395529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properly use the FE exam as an assessment tool, the department or program faculty should first determine what topics they already emphasize in their program. This is a major part of the program educational objectives and student outcomes set by each program as required by ABET. Prior to beginning using the exam for assessment purposes, faculty should determine the expected performance in each topic area, depending on the emphasis of that topic in their program. For example, if a civil engineering program places little emphasis on surveying or transportation, students should be expected to perform accordingly. Conversely, if the program has a strong emphasis on structural analysis, one would expect a much higher performance in this area compared to the national average. After establishing the topics to be emphasized, faculty should set specific goals for student performance and then use the relevant portions of the FE exam to assess the students’ knowledge in specific areas, such as water resources, electric circuits, or machine design. The faculty should then compare their goals to the knowledge demonstrated by graduates of the program. </a:t>
            </a:r>
          </a:p>
          <a:p>
            <a:endParaRPr lang="en-US" dirty="0"/>
          </a:p>
          <a:p>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27</a:t>
            </a:fld>
            <a:endParaRPr lang="en-US"/>
          </a:p>
        </p:txBody>
      </p:sp>
    </p:spTree>
    <p:extLst>
      <p:ext uri="{BB962C8B-B14F-4D97-AF65-F5344CB8AC3E}">
        <p14:creationId xmlns:p14="http://schemas.microsoft.com/office/powerpoint/2010/main" val="2139775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department used FE results</a:t>
            </a:r>
            <a:r>
              <a:rPr lang="en-US" baseline="0" dirty="0"/>
              <a:t> as one of the assessment tools fort outcomes 1, 2, and 4</a:t>
            </a:r>
          </a:p>
          <a:p>
            <a:r>
              <a:rPr lang="en-US" baseline="0" dirty="0"/>
              <a:t>Note that several sections of the FE are used for a single outcome, thus providing redundant measurements.</a:t>
            </a:r>
          </a:p>
        </p:txBody>
      </p:sp>
      <p:sp>
        <p:nvSpPr>
          <p:cNvPr id="4" name="Slide Number Placeholder 3"/>
          <p:cNvSpPr>
            <a:spLocks noGrp="1"/>
          </p:cNvSpPr>
          <p:nvPr>
            <p:ph type="sldNum" sz="quarter" idx="10"/>
          </p:nvPr>
        </p:nvSpPr>
        <p:spPr/>
        <p:txBody>
          <a:bodyPr/>
          <a:lstStyle/>
          <a:p>
            <a:fld id="{E89CFF43-7DB5-404D-A9DD-11E828B7454F}" type="slidenum">
              <a:rPr lang="en-US" smtClean="0"/>
              <a:pPr/>
              <a:t>28</a:t>
            </a:fld>
            <a:endParaRPr lang="en-US"/>
          </a:p>
        </p:txBody>
      </p:sp>
    </p:spTree>
    <p:extLst>
      <p:ext uri="{BB962C8B-B14F-4D97-AF65-F5344CB8AC3E}">
        <p14:creationId xmlns:p14="http://schemas.microsoft.com/office/powerpoint/2010/main" val="2989639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assessment, faculty should consider longitudinal performance over time rather than results from one Subject Matter Report. The longitudinal time periods can either be each Subject Matter Report (every 6 months) or academic year performance can be computed by averaging the December report in year XXXX with the June report in year XXXX+1.</a:t>
            </a:r>
          </a:p>
          <a:p>
            <a:endParaRPr lang="en-US" dirty="0"/>
          </a:p>
          <a:p>
            <a:r>
              <a:rPr lang="en-US" dirty="0"/>
              <a:t>The form of this expected performance will depend on the analysis method chosen, a variety of which have been developed to examine the data from the Subject Matter Report with regard to program assessment. The two methods described in the white paper are the ratio</a:t>
            </a:r>
            <a:r>
              <a:rPr lang="en-US" baseline="0" dirty="0"/>
              <a:t> method and scaled score method.</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29</a:t>
            </a:fld>
            <a:endParaRPr lang="en-US"/>
          </a:p>
        </p:txBody>
      </p:sp>
    </p:spTree>
    <p:extLst>
      <p:ext uri="{BB962C8B-B14F-4D97-AF65-F5344CB8AC3E}">
        <p14:creationId xmlns:p14="http://schemas.microsoft.com/office/powerpoint/2010/main" val="51924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Overview of today’s presentation</a:t>
            </a:r>
          </a:p>
        </p:txBody>
      </p:sp>
      <p:sp>
        <p:nvSpPr>
          <p:cNvPr id="4" name="Slide Number Placeholder 3"/>
          <p:cNvSpPr>
            <a:spLocks noGrp="1"/>
          </p:cNvSpPr>
          <p:nvPr>
            <p:ph type="sldNum" sz="quarter" idx="10"/>
          </p:nvPr>
        </p:nvSpPr>
        <p:spPr/>
        <p:txBody>
          <a:bodyPr/>
          <a:lstStyle/>
          <a:p>
            <a:fld id="{E89CFF43-7DB5-404D-A9DD-11E828B7454F}" type="slidenum">
              <a:rPr lang="en-US" smtClean="0"/>
              <a:pPr/>
              <a:t>3</a:t>
            </a:fld>
            <a:endParaRPr lang="en-US"/>
          </a:p>
        </p:txBody>
      </p:sp>
    </p:spTree>
    <p:extLst>
      <p:ext uri="{BB962C8B-B14F-4D97-AF65-F5344CB8AC3E}">
        <p14:creationId xmlns:p14="http://schemas.microsoft.com/office/powerpoint/2010/main" val="337735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method presented is the Ratio Score Method.</a:t>
            </a:r>
          </a:p>
          <a:p>
            <a:endParaRPr lang="en-US" dirty="0"/>
          </a:p>
          <a:p>
            <a:r>
              <a:rPr lang="en-US" dirty="0"/>
              <a:t>It is simply the ratio of the </a:t>
            </a:r>
            <a:r>
              <a:rPr lang="en-US"/>
              <a:t>performance indexes</a:t>
            </a:r>
            <a:r>
              <a:rPr lang="en-US" dirty="0"/>
              <a:t>.</a:t>
            </a:r>
          </a:p>
        </p:txBody>
      </p:sp>
      <p:sp>
        <p:nvSpPr>
          <p:cNvPr id="4" name="Slide Number Placeholder 3"/>
          <p:cNvSpPr>
            <a:spLocks noGrp="1"/>
          </p:cNvSpPr>
          <p:nvPr>
            <p:ph type="sldNum" sz="quarter" idx="10"/>
          </p:nvPr>
        </p:nvSpPr>
        <p:spPr/>
        <p:txBody>
          <a:bodyPr/>
          <a:lstStyle/>
          <a:p>
            <a:fld id="{E89CFF43-7DB5-404D-A9DD-11E828B7454F}" type="slidenum">
              <a:rPr lang="en-US" smtClean="0"/>
              <a:pPr/>
              <a:t>30</a:t>
            </a:fld>
            <a:endParaRPr lang="en-US"/>
          </a:p>
        </p:txBody>
      </p:sp>
    </p:spTree>
    <p:extLst>
      <p:ext uri="{BB962C8B-B14F-4D97-AF65-F5344CB8AC3E}">
        <p14:creationId xmlns:p14="http://schemas.microsoft.com/office/powerpoint/2010/main" val="141515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see how the break in specifications in handled in the plot.</a:t>
            </a:r>
          </a:p>
          <a:p>
            <a:endParaRPr lang="en-US" dirty="0"/>
          </a:p>
          <a:p>
            <a:r>
              <a:rPr lang="en-US" dirty="0"/>
              <a:t>Issues to be pointed out here: </a:t>
            </a:r>
          </a:p>
          <a:p>
            <a:endParaRPr lang="en-US" dirty="0"/>
          </a:p>
          <a:p>
            <a:pPr marL="235572" indent="-235572">
              <a:buAutoNum type="arabicPeriod"/>
            </a:pPr>
            <a:r>
              <a:rPr lang="en-US" dirty="0"/>
              <a:t>3 exams are below the goal (red circle).</a:t>
            </a:r>
          </a:p>
          <a:p>
            <a:pPr marL="235572" indent="-235572">
              <a:buAutoNum type="arabicPeriod"/>
            </a:pPr>
            <a:r>
              <a:rPr lang="en-US" dirty="0"/>
              <a:t>Faculty looked at the situation and decided that they had set an unrealistic goal of being 10% better in basic circuit analysis that EEs from other institutions (orange circles).</a:t>
            </a:r>
          </a:p>
          <a:p>
            <a:pPr marL="235572" indent="-235572">
              <a:buAutoNum type="arabicPeriod"/>
            </a:pPr>
            <a:r>
              <a:rPr lang="en-US" dirty="0"/>
              <a:t>The goal was reexamined a couple of years later and it was decided to still ask for more than the national average (goal now 5% above).</a:t>
            </a:r>
          </a:p>
          <a:p>
            <a:pPr marL="235572" indent="-235572">
              <a:buAutoNum type="arabicPeriod"/>
            </a:pPr>
            <a:r>
              <a:rPr lang="en-US" dirty="0"/>
              <a:t>Most of the exam results are above the goal (green circles).</a:t>
            </a:r>
          </a:p>
          <a:p>
            <a:pPr marL="235572" indent="-235572">
              <a:buAutoNum type="arabicPeriod"/>
            </a:pPr>
            <a:r>
              <a:rPr lang="en-US" dirty="0"/>
              <a:t>No other time has there been 3 consecutive exams below the goal.</a:t>
            </a:r>
          </a:p>
          <a:p>
            <a:endParaRPr lang="en-US" dirty="0"/>
          </a:p>
          <a:p>
            <a:r>
              <a:rPr lang="en-US" dirty="0"/>
              <a:t>The presenters would suggest the following procedure when a ratio score is below the expectation:</a:t>
            </a:r>
          </a:p>
          <a:p>
            <a:r>
              <a:rPr lang="en-US" dirty="0"/>
              <a:t> 1</a:t>
            </a:r>
            <a:r>
              <a:rPr lang="en-US" baseline="30000" dirty="0"/>
              <a:t>st</a:t>
            </a:r>
            <a:r>
              <a:rPr lang="en-US" dirty="0"/>
              <a:t> time—just note that it occurred.</a:t>
            </a:r>
          </a:p>
          <a:p>
            <a:r>
              <a:rPr lang="en-US" dirty="0"/>
              <a:t> 2</a:t>
            </a:r>
            <a:r>
              <a:rPr lang="en-US" baseline="30000" dirty="0"/>
              <a:t>nd</a:t>
            </a:r>
            <a:r>
              <a:rPr lang="en-US" dirty="0"/>
              <a:t> consecutive time—put on a serious watch list.</a:t>
            </a:r>
          </a:p>
          <a:p>
            <a:r>
              <a:rPr lang="en-US" dirty="0"/>
              <a:t> 3</a:t>
            </a:r>
            <a:r>
              <a:rPr lang="en-US" baseline="30000" dirty="0"/>
              <a:t>rd</a:t>
            </a:r>
            <a:r>
              <a:rPr lang="en-US" dirty="0"/>
              <a:t> consecutive time—need to instigate remedial action.</a:t>
            </a:r>
          </a:p>
        </p:txBody>
      </p:sp>
      <p:sp>
        <p:nvSpPr>
          <p:cNvPr id="4" name="Slide Number Placeholder 3"/>
          <p:cNvSpPr>
            <a:spLocks noGrp="1"/>
          </p:cNvSpPr>
          <p:nvPr>
            <p:ph type="sldNum" sz="quarter" idx="10"/>
          </p:nvPr>
        </p:nvSpPr>
        <p:spPr/>
        <p:txBody>
          <a:bodyPr/>
          <a:lstStyle/>
          <a:p>
            <a:fld id="{E89CFF43-7DB5-404D-A9DD-11E828B7454F}" type="slidenum">
              <a:rPr lang="en-US" smtClean="0"/>
              <a:pPr/>
              <a:t>31</a:t>
            </a:fld>
            <a:endParaRPr lang="en-US"/>
          </a:p>
        </p:txBody>
      </p:sp>
    </p:spTree>
    <p:extLst>
      <p:ext uri="{BB962C8B-B14F-4D97-AF65-F5344CB8AC3E}">
        <p14:creationId xmlns:p14="http://schemas.microsoft.com/office/powerpoint/2010/main" val="3176361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Key is the 3 exams below the goal. This institution</a:t>
            </a:r>
            <a:r>
              <a:rPr lang="en-US" baseline="0" dirty="0"/>
              <a:t> determined that there had</a:t>
            </a:r>
            <a:r>
              <a:rPr lang="en-US" dirty="0"/>
              <a:t> been an instructor change just prior to the students taking the exam in fall 3, spring 3, and fall 4. Original instructor (well known in the area of soil mechanics and foundations) was put back in the course and response was positive other than fall</a:t>
            </a:r>
            <a:r>
              <a:rPr lang="en-US" baseline="0" dirty="0"/>
              <a:t> 5</a:t>
            </a:r>
            <a:r>
              <a:rPr lang="en-US" dirty="0"/>
              <a:t>.</a:t>
            </a:r>
          </a:p>
          <a:p>
            <a:endParaRPr lang="en-US" dirty="0"/>
          </a:p>
          <a:p>
            <a:r>
              <a:rPr lang="en-US" dirty="0"/>
              <a:t>Some remedial training was given to the students who had the “poor” instructor.</a:t>
            </a:r>
          </a:p>
        </p:txBody>
      </p:sp>
      <p:sp>
        <p:nvSpPr>
          <p:cNvPr id="4" name="Slide Number Placeholder 3"/>
          <p:cNvSpPr>
            <a:spLocks noGrp="1"/>
          </p:cNvSpPr>
          <p:nvPr>
            <p:ph type="sldNum" sz="quarter" idx="10"/>
          </p:nvPr>
        </p:nvSpPr>
        <p:spPr/>
        <p:txBody>
          <a:bodyPr/>
          <a:lstStyle/>
          <a:p>
            <a:fld id="{E89CFF43-7DB5-404D-A9DD-11E828B7454F}" type="slidenum">
              <a:rPr lang="en-US" smtClean="0"/>
              <a:pPr/>
              <a:t>32</a:t>
            </a:fld>
            <a:endParaRPr lang="en-US"/>
          </a:p>
        </p:txBody>
      </p:sp>
    </p:spTree>
    <p:extLst>
      <p:ext uri="{BB962C8B-B14F-4D97-AF65-F5344CB8AC3E}">
        <p14:creationId xmlns:p14="http://schemas.microsoft.com/office/powerpoint/2010/main" val="3961447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Key here is the unrealistic goal. Probably</a:t>
            </a:r>
            <a:r>
              <a:rPr lang="en-US" baseline="0" dirty="0"/>
              <a:t> should be 1.0.</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33</a:t>
            </a:fld>
            <a:endParaRPr lang="en-US"/>
          </a:p>
        </p:txBody>
      </p:sp>
    </p:spTree>
    <p:extLst>
      <p:ext uri="{BB962C8B-B14F-4D97-AF65-F5344CB8AC3E}">
        <p14:creationId xmlns:p14="http://schemas.microsoft.com/office/powerpoint/2010/main" val="1616634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Academic</a:t>
            </a:r>
            <a:r>
              <a:rPr lang="en-US" baseline="0" dirty="0"/>
              <a:t> year averaging causes a smoothing of the data and a better measure of your entire graduating class. Fall 5 is below the goal and spring 5 is above the goal. Academic year 5 is above the goal. Similarly, fall 7 is above the goal and spring 7 is below the goal. Combined, academic year 7 is above the goal.</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34</a:t>
            </a:fld>
            <a:endParaRPr lang="en-US"/>
          </a:p>
        </p:txBody>
      </p:sp>
    </p:spTree>
    <p:extLst>
      <p:ext uri="{BB962C8B-B14F-4D97-AF65-F5344CB8AC3E}">
        <p14:creationId xmlns:p14="http://schemas.microsoft.com/office/powerpoint/2010/main" val="38189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Definition of Scaled Score</a:t>
                </a:r>
              </a:p>
              <a:p>
                <a:endParaRPr lang="en-US" dirty="0"/>
              </a:p>
              <a:p>
                <a:r>
                  <a:rPr lang="en-US" dirty="0"/>
                  <a:t>It’s basically the number of standard deviations above or below the national average. </a:t>
                </a:r>
              </a:p>
              <a:p>
                <a:endParaRPr lang="en-US" dirty="0"/>
              </a:p>
              <a:p>
                <a:r>
                  <a:rPr lang="en-US" dirty="0"/>
                  <a:t>A S.S. of zero indicates that the institution is at the national average. A positive S.S. indicates that the institution is above the national average.</a:t>
                </a:r>
              </a:p>
              <a:p>
                <a:endParaRPr lang="en-US" dirty="0"/>
              </a:p>
              <a:p>
                <a:r>
                  <a:rPr lang="en-US" dirty="0"/>
                  <a:t>The 1/</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  terms allow for an uncertainty range for programs with a small number of examinees.</a:t>
                </a:r>
              </a:p>
            </p:txBody>
          </p:sp>
        </mc:Choice>
        <mc:Fallback xmlns="">
          <p:sp>
            <p:nvSpPr>
              <p:cNvPr id="3" name="Notes Placeholder 2"/>
              <p:cNvSpPr>
                <a:spLocks noGrp="1"/>
              </p:cNvSpPr>
              <p:nvPr>
                <p:ph type="body" idx="1"/>
              </p:nvPr>
            </p:nvSpPr>
            <p:spPr/>
            <p:txBody>
              <a:bodyPr/>
              <a:lstStyle/>
              <a:p>
                <a:r>
                  <a:rPr lang="en-US" dirty="0"/>
                  <a:t>Definition of Scaled Score</a:t>
                </a:r>
              </a:p>
              <a:p>
                <a:endParaRPr lang="en-US" dirty="0"/>
              </a:p>
              <a:p>
                <a:r>
                  <a:rPr lang="en-US" dirty="0"/>
                  <a:t>It’s basically the number of standard deviations above or below the national average. </a:t>
                </a:r>
              </a:p>
              <a:p>
                <a:endParaRPr lang="en-US" dirty="0"/>
              </a:p>
              <a:p>
                <a:r>
                  <a:rPr lang="en-US" dirty="0"/>
                  <a:t>A S.S. of zero indicates that the institution is at the national average. A positive S.S. indicates that the institution is above the national average.</a:t>
                </a:r>
              </a:p>
              <a:p>
                <a:endParaRPr lang="en-US" dirty="0"/>
              </a:p>
              <a:p>
                <a:r>
                  <a:rPr lang="en-US" dirty="0"/>
                  <a:t>The 1/</a:t>
                </a:r>
                <a:r>
                  <a:rPr lang="en-US" i="0">
                    <a:latin typeface="Cambria Math" panose="02040503050406030204" pitchFamily="18" charset="0"/>
                  </a:rPr>
                  <a:t>√</a:t>
                </a:r>
                <a:r>
                  <a:rPr lang="en-US" b="0" i="0">
                    <a:latin typeface="Cambria Math" panose="02040503050406030204" pitchFamily="18" charset="0"/>
                  </a:rPr>
                  <a:t>𝑛</a:t>
                </a:r>
                <a:r>
                  <a:rPr lang="en-US" dirty="0"/>
                  <a:t>  terms allow for an uncertainty range for programs with a small number of examinees.</a:t>
                </a:r>
              </a:p>
            </p:txBody>
          </p:sp>
        </mc:Fallback>
      </mc:AlternateContent>
      <p:sp>
        <p:nvSpPr>
          <p:cNvPr id="4" name="Slide Number Placeholder 3"/>
          <p:cNvSpPr>
            <a:spLocks noGrp="1"/>
          </p:cNvSpPr>
          <p:nvPr>
            <p:ph type="sldNum" sz="quarter" idx="10"/>
          </p:nvPr>
        </p:nvSpPr>
        <p:spPr/>
        <p:txBody>
          <a:bodyPr/>
          <a:lstStyle/>
          <a:p>
            <a:fld id="{E89CFF43-7DB5-404D-A9DD-11E828B7454F}" type="slidenum">
              <a:rPr lang="en-US" smtClean="0"/>
              <a:pPr/>
              <a:t>35</a:t>
            </a:fld>
            <a:endParaRPr lang="en-US"/>
          </a:p>
        </p:txBody>
      </p:sp>
    </p:spTree>
    <p:extLst>
      <p:ext uri="{BB962C8B-B14F-4D97-AF65-F5344CB8AC3E}">
        <p14:creationId xmlns:p14="http://schemas.microsoft.com/office/powerpoint/2010/main" val="3122770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No action needed because even when the actual scaled score is below the expectation level, the uncertainty bars pull it into the green category.</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36</a:t>
            </a:fld>
            <a:endParaRPr lang="en-US"/>
          </a:p>
        </p:txBody>
      </p:sp>
    </p:spTree>
    <p:extLst>
      <p:ext uri="{BB962C8B-B14F-4D97-AF65-F5344CB8AC3E}">
        <p14:creationId xmlns:p14="http://schemas.microsoft.com/office/powerpoint/2010/main" val="4236410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Same 3 exams</a:t>
            </a:r>
            <a:r>
              <a:rPr lang="en-US" baseline="0" dirty="0"/>
              <a:t> as we saw before in the ratio section. Even within the uncertainly bar, the institution should—and did—take action.</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37</a:t>
            </a:fld>
            <a:endParaRPr lang="en-US"/>
          </a:p>
        </p:txBody>
      </p:sp>
    </p:spTree>
    <p:extLst>
      <p:ext uri="{BB962C8B-B14F-4D97-AF65-F5344CB8AC3E}">
        <p14:creationId xmlns:p14="http://schemas.microsoft.com/office/powerpoint/2010/main" val="3022924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Same effect as in the ratio</a:t>
            </a:r>
            <a:r>
              <a:rPr lang="en-US" baseline="0" dirty="0"/>
              <a:t> score approach</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38</a:t>
            </a:fld>
            <a:endParaRPr lang="en-US"/>
          </a:p>
        </p:txBody>
      </p:sp>
    </p:spTree>
    <p:extLst>
      <p:ext uri="{BB962C8B-B14F-4D97-AF65-F5344CB8AC3E}">
        <p14:creationId xmlns:p14="http://schemas.microsoft.com/office/powerpoint/2010/main" val="653221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F8D69-1950-41FB-8F1D-9F64CD302899}" type="slidenum">
              <a:rPr lang="en-US" smtClean="0"/>
              <a:pPr/>
              <a:t>39</a:t>
            </a:fld>
            <a:endParaRPr lang="en-US"/>
          </a:p>
        </p:txBody>
      </p:sp>
    </p:spTree>
    <p:extLst>
      <p:ext uri="{BB962C8B-B14F-4D97-AF65-F5344CB8AC3E}">
        <p14:creationId xmlns:p14="http://schemas.microsoft.com/office/powerpoint/2010/main" val="81123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ABET promotes both direct and indirect assessment techniques. The FE exam is one direct assessment technique.</a:t>
            </a:r>
          </a:p>
        </p:txBody>
      </p:sp>
      <p:sp>
        <p:nvSpPr>
          <p:cNvPr id="4" name="Slide Number Placeholder 3"/>
          <p:cNvSpPr>
            <a:spLocks noGrp="1"/>
          </p:cNvSpPr>
          <p:nvPr>
            <p:ph type="sldNum" sz="quarter" idx="10"/>
          </p:nvPr>
        </p:nvSpPr>
        <p:spPr/>
        <p:txBody>
          <a:bodyPr/>
          <a:lstStyle/>
          <a:p>
            <a:fld id="{E89CFF43-7DB5-404D-A9DD-11E828B7454F}" type="slidenum">
              <a:rPr lang="en-US" smtClean="0"/>
              <a:pPr/>
              <a:t>4</a:t>
            </a:fld>
            <a:endParaRPr lang="en-US"/>
          </a:p>
        </p:txBody>
      </p:sp>
    </p:spTree>
    <p:extLst>
      <p:ext uri="{BB962C8B-B14F-4D97-AF65-F5344CB8AC3E}">
        <p14:creationId xmlns:p14="http://schemas.microsoft.com/office/powerpoint/2010/main" val="2620677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(1)–(7) don’t specifically require the assessment of math and science, it does imply that students should know how to apply the principles of math and science.</a:t>
            </a:r>
          </a:p>
        </p:txBody>
      </p:sp>
      <p:sp>
        <p:nvSpPr>
          <p:cNvPr id="4" name="Slide Number Placeholder 3"/>
          <p:cNvSpPr>
            <a:spLocks noGrp="1"/>
          </p:cNvSpPr>
          <p:nvPr>
            <p:ph type="sldNum" sz="quarter" idx="10"/>
          </p:nvPr>
        </p:nvSpPr>
        <p:spPr/>
        <p:txBody>
          <a:bodyPr/>
          <a:lstStyle/>
          <a:p>
            <a:fld id="{E89CFF43-7DB5-404D-A9DD-11E828B7454F}" type="slidenum">
              <a:rPr lang="en-US" smtClean="0"/>
              <a:pPr/>
              <a:t>40</a:t>
            </a:fld>
            <a:endParaRPr lang="en-US"/>
          </a:p>
        </p:txBody>
      </p:sp>
    </p:spTree>
    <p:extLst>
      <p:ext uri="{BB962C8B-B14F-4D97-AF65-F5344CB8AC3E}">
        <p14:creationId xmlns:p14="http://schemas.microsoft.com/office/powerpoint/2010/main" val="1599619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Circuit analysis might be chosen by the institution as one of several FE subjects that would measure the ability of the students to solve engineering problems.</a:t>
            </a:r>
          </a:p>
          <a:p>
            <a:endParaRPr lang="en-US" dirty="0"/>
          </a:p>
          <a:p>
            <a:r>
              <a:rPr lang="en-US" dirty="0"/>
              <a:t>While it is recognized that the FE exam does not test on complex engineering problems, a series of engineering-related topic areas can be used to measure some portion of outcome (1)</a:t>
            </a:r>
          </a:p>
          <a:p>
            <a:endParaRPr lang="en-US" dirty="0"/>
          </a:p>
          <a:p>
            <a:r>
              <a:rPr lang="en-US" dirty="0"/>
              <a:t>Positive assessment for this topic</a:t>
            </a:r>
          </a:p>
        </p:txBody>
      </p:sp>
      <p:sp>
        <p:nvSpPr>
          <p:cNvPr id="4" name="Slide Number Placeholder 3"/>
          <p:cNvSpPr>
            <a:spLocks noGrp="1"/>
          </p:cNvSpPr>
          <p:nvPr>
            <p:ph type="sldNum" sz="quarter" idx="10"/>
          </p:nvPr>
        </p:nvSpPr>
        <p:spPr/>
        <p:txBody>
          <a:bodyPr/>
          <a:lstStyle/>
          <a:p>
            <a:fld id="{E89CFF43-7DB5-404D-A9DD-11E828B7454F}" type="slidenum">
              <a:rPr lang="en-US" smtClean="0"/>
              <a:pPr/>
              <a:t>41</a:t>
            </a:fld>
            <a:endParaRPr lang="en-US"/>
          </a:p>
        </p:txBody>
      </p:sp>
    </p:spTree>
    <p:extLst>
      <p:ext uri="{BB962C8B-B14F-4D97-AF65-F5344CB8AC3E}">
        <p14:creationId xmlns:p14="http://schemas.microsoft.com/office/powerpoint/2010/main" val="2721193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subject Power for Computer Engineers. Probably low-level importance for computer engineers, but it demonstrates larger uncertainty bars due to low number of CPEN students and that AY8 falls in the green area within the degree of uncertainty.</a:t>
            </a:r>
          </a:p>
        </p:txBody>
      </p:sp>
      <p:sp>
        <p:nvSpPr>
          <p:cNvPr id="4" name="Slide Number Placeholder 3"/>
          <p:cNvSpPr>
            <a:spLocks noGrp="1"/>
          </p:cNvSpPr>
          <p:nvPr>
            <p:ph type="sldNum" sz="quarter" idx="10"/>
          </p:nvPr>
        </p:nvSpPr>
        <p:spPr/>
        <p:txBody>
          <a:bodyPr/>
          <a:lstStyle/>
          <a:p>
            <a:fld id="{E89CFF43-7DB5-404D-A9DD-11E828B7454F}" type="slidenum">
              <a:rPr lang="en-US" smtClean="0"/>
              <a:pPr/>
              <a:t>42</a:t>
            </a:fld>
            <a:endParaRPr lang="en-US"/>
          </a:p>
        </p:txBody>
      </p:sp>
    </p:spTree>
    <p:extLst>
      <p:ext uri="{BB962C8B-B14F-4D97-AF65-F5344CB8AC3E}">
        <p14:creationId xmlns:p14="http://schemas.microsoft.com/office/powerpoint/2010/main" val="1722117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institution believes that it excels in structural design (thus</a:t>
            </a:r>
            <a:r>
              <a:rPr lang="en-US" baseline="0" dirty="0"/>
              <a:t> the goal of 0.15). Somewhat mixed analysis.</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43</a:t>
            </a:fld>
            <a:endParaRPr lang="en-US"/>
          </a:p>
        </p:txBody>
      </p:sp>
    </p:spTree>
    <p:extLst>
      <p:ext uri="{BB962C8B-B14F-4D97-AF65-F5344CB8AC3E}">
        <p14:creationId xmlns:p14="http://schemas.microsoft.com/office/powerpoint/2010/main" val="3211790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Economics is mentioned in outcome (2).</a:t>
            </a:r>
            <a:endParaRPr lang="en-US" baseline="0" dirty="0"/>
          </a:p>
          <a:p>
            <a:endParaRPr lang="en-US" baseline="0" dirty="0"/>
          </a:p>
          <a:p>
            <a:r>
              <a:rPr lang="en-US" baseline="0" dirty="0"/>
              <a:t>In any case, this institution was doing poorly in engineering economics. Not surprising since electrical engineers generally do not take a formal course in this area. Lectures on engineering economics were introduced into the senior design sequence and the performance generally increased to acceptable limits. Mixed results recently, however.</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44</a:t>
            </a:fld>
            <a:endParaRPr lang="en-US"/>
          </a:p>
        </p:txBody>
      </p:sp>
    </p:spTree>
    <p:extLst>
      <p:ext uri="{BB962C8B-B14F-4D97-AF65-F5344CB8AC3E}">
        <p14:creationId xmlns:p14="http://schemas.microsoft.com/office/powerpoint/2010/main" val="17539693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 subject of Ethics</a:t>
            </a:r>
            <a:r>
              <a:rPr lang="en-US" baseline="0" dirty="0"/>
              <a:t> and Professional Practice can be used to assess outcome (4).</a:t>
            </a:r>
            <a:endParaRPr lang="en-US" dirty="0"/>
          </a:p>
          <a:p>
            <a:endParaRPr lang="en-US" dirty="0"/>
          </a:p>
          <a:p>
            <a:r>
              <a:rPr lang="en-US" baseline="0" dirty="0"/>
              <a:t>Generally p</a:t>
            </a:r>
            <a:r>
              <a:rPr lang="en-US" dirty="0"/>
              <a:t>ositive</a:t>
            </a:r>
            <a:r>
              <a:rPr lang="en-US" baseline="0" dirty="0"/>
              <a:t> assessment within the uncertainty due to small sample size although this subject would be on the watch list after AY 9. If no improvement in AY 10, then corrective action would need to be taken.</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45</a:t>
            </a:fld>
            <a:endParaRPr lang="en-US"/>
          </a:p>
        </p:txBody>
      </p:sp>
    </p:spTree>
    <p:extLst>
      <p:ext uri="{BB962C8B-B14F-4D97-AF65-F5344CB8AC3E}">
        <p14:creationId xmlns:p14="http://schemas.microsoft.com/office/powerpoint/2010/main" val="2479262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F8D69-1950-41FB-8F1D-9F64CD302899}" type="slidenum">
              <a:rPr lang="en-US" smtClean="0"/>
              <a:pPr/>
              <a:t>46</a:t>
            </a:fld>
            <a:endParaRPr lang="en-US"/>
          </a:p>
        </p:txBody>
      </p:sp>
    </p:spTree>
    <p:extLst>
      <p:ext uri="{BB962C8B-B14F-4D97-AF65-F5344CB8AC3E}">
        <p14:creationId xmlns:p14="http://schemas.microsoft.com/office/powerpoint/2010/main" val="33991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47</a:t>
            </a:fld>
            <a:endParaRPr lang="en-US"/>
          </a:p>
        </p:txBody>
      </p:sp>
    </p:spTree>
    <p:extLst>
      <p:ext uri="{BB962C8B-B14F-4D97-AF65-F5344CB8AC3E}">
        <p14:creationId xmlns:p14="http://schemas.microsoft.com/office/powerpoint/2010/main" val="1858366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F8D69-1950-41FB-8F1D-9F64CD302899}" type="slidenum">
              <a:rPr lang="en-US" smtClean="0"/>
              <a:pPr/>
              <a:t>48</a:t>
            </a:fld>
            <a:endParaRPr lang="en-US"/>
          </a:p>
        </p:txBody>
      </p:sp>
    </p:spTree>
    <p:extLst>
      <p:ext uri="{BB962C8B-B14F-4D97-AF65-F5344CB8AC3E}">
        <p14:creationId xmlns:p14="http://schemas.microsoft.com/office/powerpoint/2010/main" val="10840616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F8D69-1950-41FB-8F1D-9F64CD302899}" type="slidenum">
              <a:rPr lang="en-US" smtClean="0"/>
              <a:pPr/>
              <a:t>49</a:t>
            </a:fld>
            <a:endParaRPr lang="en-US"/>
          </a:p>
        </p:txBody>
      </p:sp>
    </p:spTree>
    <p:extLst>
      <p:ext uri="{BB962C8B-B14F-4D97-AF65-F5344CB8AC3E}">
        <p14:creationId xmlns:p14="http://schemas.microsoft.com/office/powerpoint/2010/main" val="56101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assessment process to be valid, the population taking the exam must represent the entire population of graduates from the program. Many institutions that currently use the FE exam as one of their assessment tools require that all seniors take the exam and give a good-faith effort (but not necessarily pass). </a:t>
            </a:r>
          </a:p>
          <a:p>
            <a:endParaRPr lang="en-US" dirty="0"/>
          </a:p>
          <a:p>
            <a:r>
              <a:rPr lang="en-US" dirty="0"/>
              <a:t>Clearly, if the results are to be useful for outcomes assessment, the students must perform in a way that accurately reflects their understanding. It should be noted that when developing the Subject Matter Report (to be discussed later), NCEES works with </a:t>
            </a:r>
            <a:r>
              <a:rPr lang="en-US" dirty="0" err="1"/>
              <a:t>psychometricians</a:t>
            </a:r>
            <a:r>
              <a:rPr lang="en-US" dirty="0"/>
              <a:t> to remove random guessers so that assessment is not influenced by examinees who simply guess rather than attempting to correctly answer the exam questions. </a:t>
            </a:r>
          </a:p>
          <a:p>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5</a:t>
            </a:fld>
            <a:endParaRPr lang="en-US"/>
          </a:p>
        </p:txBody>
      </p:sp>
    </p:spTree>
    <p:extLst>
      <p:ext uri="{BB962C8B-B14F-4D97-AF65-F5344CB8AC3E}">
        <p14:creationId xmlns:p14="http://schemas.microsoft.com/office/powerpoint/2010/main" val="749866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F8D69-1950-41FB-8F1D-9F64CD302899}" type="slidenum">
              <a:rPr lang="en-US" smtClean="0"/>
              <a:pPr/>
              <a:t>50</a:t>
            </a:fld>
            <a:endParaRPr lang="en-US"/>
          </a:p>
        </p:txBody>
      </p:sp>
    </p:spTree>
    <p:extLst>
      <p:ext uri="{BB962C8B-B14F-4D97-AF65-F5344CB8AC3E}">
        <p14:creationId xmlns:p14="http://schemas.microsoft.com/office/powerpoint/2010/main" val="44759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assessment process to be valid, the population taking the exam must represent the entire population of graduates from the program. Many institutions that currently use the FE exam as one of their assessment tools require that all seniors take the exam and give a good-faith effort (but not necessarily pass). </a:t>
            </a:r>
          </a:p>
          <a:p>
            <a:endParaRPr lang="en-US" dirty="0"/>
          </a:p>
          <a:p>
            <a:r>
              <a:rPr lang="en-US" dirty="0"/>
              <a:t>Clearly, if the results are to be useful for outcomes assessment, the students must perform in a way that accurately reflects their understanding. It should be noted that when developing the Subject Matter Report (to be discussed later), NCEES works with </a:t>
            </a:r>
            <a:r>
              <a:rPr lang="en-US" dirty="0" err="1"/>
              <a:t>psychometricians</a:t>
            </a:r>
            <a:r>
              <a:rPr lang="en-US" dirty="0"/>
              <a:t> to remove random guessers so that assessment is not influenced by examinees who simply guess rather than attempting to correctly answer the exam questions. </a:t>
            </a:r>
          </a:p>
          <a:p>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6</a:t>
            </a:fld>
            <a:endParaRPr lang="en-US"/>
          </a:p>
        </p:txBody>
      </p:sp>
    </p:spTree>
    <p:extLst>
      <p:ext uri="{BB962C8B-B14F-4D97-AF65-F5344CB8AC3E}">
        <p14:creationId xmlns:p14="http://schemas.microsoft.com/office/powerpoint/2010/main" val="258366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FE exam for outcomes assessment is a useful part of a balanced assessment program that includes other standardized tests, assessment tools, alumni surveys, and placement data. The FE exam is the only nationally normed test of lower- and upper-level engineering knowledge. The detailed reports of performance by subject area provide information that can help to evaluate a program’s success in achieving the student outcomes specified by ABET. Over time, these reports can also help programs document the effects of curriculum revisions, teaching innovations, and other actions taken to improve student mastery of engineering topics.</a:t>
            </a:r>
          </a:p>
          <a:p>
            <a:r>
              <a:rPr lang="en-US" dirty="0"/>
              <a:t>Engineering programs should seriously consider using the FE exam subject-level performance data as part of their program assessment.</a:t>
            </a:r>
          </a:p>
          <a:p>
            <a:r>
              <a:rPr lang="en-US" dirty="0"/>
              <a:t>A program will gain the most from using the FE exam as an assessment tool if it requires all students to take the exam, particularly the appropriate discipline-specific exam, and if faculty establish specific goals for the program.</a:t>
            </a:r>
          </a:p>
          <a:p>
            <a:r>
              <a:rPr lang="en-US" dirty="0"/>
              <a:t>Institutions must remember that the primary purpose of the FE exam is to assess minimal technical competence. Other assessment tools need to be used to assess higher-level theories or critical thought that might be the focus of some portion of an institution’s program.</a:t>
            </a:r>
          </a:p>
        </p:txBody>
      </p:sp>
      <p:sp>
        <p:nvSpPr>
          <p:cNvPr id="4" name="Slide Number Placeholder 3"/>
          <p:cNvSpPr>
            <a:spLocks noGrp="1"/>
          </p:cNvSpPr>
          <p:nvPr>
            <p:ph type="sldNum" sz="quarter" idx="10"/>
          </p:nvPr>
        </p:nvSpPr>
        <p:spPr/>
        <p:txBody>
          <a:bodyPr/>
          <a:lstStyle/>
          <a:p>
            <a:fld id="{E89CFF43-7DB5-404D-A9DD-11E828B7454F}" type="slidenum">
              <a:rPr lang="en-US" smtClean="0"/>
              <a:pPr/>
              <a:t>7</a:t>
            </a:fld>
            <a:endParaRPr lang="en-US"/>
          </a:p>
        </p:txBody>
      </p:sp>
    </p:spTree>
    <p:extLst>
      <p:ext uri="{BB962C8B-B14F-4D97-AF65-F5344CB8AC3E}">
        <p14:creationId xmlns:p14="http://schemas.microsoft.com/office/powerpoint/2010/main" val="306175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8013" fontAlgn="base">
              <a:spcBef>
                <a:spcPct val="30000"/>
              </a:spcBef>
              <a:spcAft>
                <a:spcPct val="0"/>
              </a:spcAft>
              <a:defRPr/>
            </a:pPr>
            <a:r>
              <a:rPr lang="en-US" dirty="0"/>
              <a:t>Approved for the 2019–20 Accreditation Cycle</a:t>
            </a:r>
          </a:p>
          <a:p>
            <a:endParaRPr lang="en-US" dirty="0"/>
          </a:p>
          <a:p>
            <a:r>
              <a:rPr lang="en-US" dirty="0"/>
              <a:t>Bold elements are measurable</a:t>
            </a:r>
            <a:r>
              <a:rPr lang="en-US" baseline="0" dirty="0"/>
              <a:t> with the FE.</a:t>
            </a:r>
          </a:p>
          <a:p>
            <a:endParaRPr lang="en-US" baseline="0" dirty="0"/>
          </a:p>
          <a:p>
            <a:r>
              <a:rPr lang="en-US" dirty="0"/>
              <a:t>The new ABET Outcomes went into effect for the 2019–20 visit cycle. It was noted by EAC that they expected that most of the assessment tools currently in effect for (a)-(k) could be easily switched to (1)-(7).</a:t>
            </a:r>
          </a:p>
          <a:p>
            <a:endParaRPr lang="en-US" dirty="0"/>
          </a:p>
          <a:p>
            <a:r>
              <a:rPr lang="en-US" dirty="0"/>
              <a:t>Note:  While NCEES recognizes that some questions on the FE Exam do not represent complex engineering problems, the assessment of this outcome could and should include the assessment of basic engineering problems. To satisfy student</a:t>
            </a:r>
            <a:r>
              <a:rPr lang="en-US" baseline="0" dirty="0"/>
              <a:t> outcome 1, programs must demonstrate that students can apply the principles of engineering, science and mathematics. The FE exam does a good job of this.</a:t>
            </a:r>
            <a:endParaRPr lang="en-US" dirty="0"/>
          </a:p>
        </p:txBody>
      </p:sp>
      <p:sp>
        <p:nvSpPr>
          <p:cNvPr id="4" name="Slide Number Placeholder 3"/>
          <p:cNvSpPr>
            <a:spLocks noGrp="1"/>
          </p:cNvSpPr>
          <p:nvPr>
            <p:ph type="sldNum" sz="quarter" idx="10"/>
          </p:nvPr>
        </p:nvSpPr>
        <p:spPr/>
        <p:txBody>
          <a:bodyPr/>
          <a:lstStyle/>
          <a:p>
            <a:fld id="{E89CFF43-7DB5-404D-A9DD-11E828B7454F}" type="slidenum">
              <a:rPr lang="en-US" smtClean="0"/>
              <a:pPr/>
              <a:t>8</a:t>
            </a:fld>
            <a:endParaRPr lang="en-US"/>
          </a:p>
        </p:txBody>
      </p:sp>
    </p:spTree>
    <p:extLst>
      <p:ext uri="{BB962C8B-B14F-4D97-AF65-F5344CB8AC3E}">
        <p14:creationId xmlns:p14="http://schemas.microsoft.com/office/powerpoint/2010/main" val="179177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fontAlgn="base">
              <a:spcBef>
                <a:spcPct val="30000"/>
              </a:spcBef>
              <a:spcAft>
                <a:spcPct val="0"/>
              </a:spcAft>
              <a:defRPr/>
            </a:pPr>
            <a:r>
              <a:rPr lang="en-US" dirty="0"/>
              <a:t>Approved for the 2019–20 Accreditation Cycle</a:t>
            </a:r>
          </a:p>
          <a:p>
            <a:endParaRPr lang="en-US" dirty="0"/>
          </a:p>
          <a:p>
            <a:r>
              <a:rPr lang="en-US" dirty="0"/>
              <a:t>Bold elements are measurable</a:t>
            </a:r>
            <a:r>
              <a:rPr lang="en-US" baseline="0" dirty="0"/>
              <a:t> with the FE.</a:t>
            </a:r>
          </a:p>
          <a:p>
            <a:endParaRPr lang="en-US" baseline="0" dirty="0"/>
          </a:p>
          <a:p>
            <a:r>
              <a:rPr lang="en-US" baseline="0" dirty="0"/>
              <a:t>Many of the FE exams have specifications that deal directly with engineering design.</a:t>
            </a:r>
          </a:p>
        </p:txBody>
      </p:sp>
      <p:sp>
        <p:nvSpPr>
          <p:cNvPr id="4" name="Slide Number Placeholder 3"/>
          <p:cNvSpPr>
            <a:spLocks noGrp="1"/>
          </p:cNvSpPr>
          <p:nvPr>
            <p:ph type="sldNum" sz="quarter" idx="10"/>
          </p:nvPr>
        </p:nvSpPr>
        <p:spPr/>
        <p:txBody>
          <a:bodyPr/>
          <a:lstStyle/>
          <a:p>
            <a:fld id="{E89CFF43-7DB5-404D-A9DD-11E828B7454F}" type="slidenum">
              <a:rPr lang="en-US" smtClean="0"/>
              <a:pPr/>
              <a:t>9</a:t>
            </a:fld>
            <a:endParaRPr lang="en-US"/>
          </a:p>
        </p:txBody>
      </p:sp>
    </p:spTree>
    <p:extLst>
      <p:ext uri="{BB962C8B-B14F-4D97-AF65-F5344CB8AC3E}">
        <p14:creationId xmlns:p14="http://schemas.microsoft.com/office/powerpoint/2010/main" val="126107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descr="Half_Page_for_Wide_Screen.jpg"/>
          <p:cNvPicPr>
            <a:picLocks noChangeAspect="1"/>
          </p:cNvPicPr>
          <p:nvPr userDrawn="1"/>
        </p:nvPicPr>
        <p:blipFill>
          <a:blip r:embed="rId2"/>
          <a:stretch>
            <a:fillRect/>
          </a:stretch>
        </p:blipFill>
        <p:spPr>
          <a:xfrm>
            <a:off x="-228600" y="-1219200"/>
            <a:ext cx="15392400" cy="11558395"/>
          </a:xfrm>
          <a:prstGeom prst="rect">
            <a:avLst/>
          </a:prstGeom>
        </p:spPr>
      </p:pic>
      <p:sp>
        <p:nvSpPr>
          <p:cNvPr id="24578" name="Rectangle 2"/>
          <p:cNvSpPr>
            <a:spLocks noGrp="1" noChangeArrowheads="1"/>
          </p:cNvSpPr>
          <p:nvPr>
            <p:ph type="ctrTitle"/>
          </p:nvPr>
        </p:nvSpPr>
        <p:spPr>
          <a:xfrm>
            <a:off x="1097280" y="822960"/>
            <a:ext cx="13045440" cy="1371600"/>
          </a:xfrm>
        </p:spPr>
        <p:txBody>
          <a:bodyPr/>
          <a:lstStyle>
            <a:lvl1pPr>
              <a:defRPr cap="all"/>
            </a:lvl1pPr>
          </a:lstStyle>
          <a:p>
            <a:r>
              <a:rPr lang="en-US"/>
              <a:t>Click to edit Master title style</a:t>
            </a:r>
            <a:endParaRPr lang="en-US" dirty="0"/>
          </a:p>
        </p:txBody>
      </p:sp>
      <p:sp>
        <p:nvSpPr>
          <p:cNvPr id="24579" name="Rectangle 3"/>
          <p:cNvSpPr>
            <a:spLocks noGrp="1" noChangeArrowheads="1"/>
          </p:cNvSpPr>
          <p:nvPr>
            <p:ph type="subTitle" idx="1"/>
          </p:nvPr>
        </p:nvSpPr>
        <p:spPr>
          <a:xfrm>
            <a:off x="1097280" y="2560320"/>
            <a:ext cx="10241280" cy="2103120"/>
          </a:xfrm>
        </p:spPr>
        <p:txBody>
          <a:bodyPr/>
          <a:lstStyle>
            <a:lvl1pPr marL="0" indent="0">
              <a:buFontTx/>
              <a:buNone/>
              <a:defRPr>
                <a:solidFill>
                  <a:schemeClr val="tx2"/>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pic>
        <p:nvPicPr>
          <p:cNvPr id="4" name="Picture 3" descr="Full_Screen_Black_for_Wide_Screen.jpg"/>
          <p:cNvPicPr>
            <a:picLocks noChangeAspect="1"/>
          </p:cNvPicPr>
          <p:nvPr userDrawn="1"/>
        </p:nvPicPr>
        <p:blipFill>
          <a:blip r:embed="rId2"/>
          <a:stretch>
            <a:fillRect/>
          </a:stretch>
        </p:blipFill>
        <p:spPr>
          <a:xfrm>
            <a:off x="-266700" y="-89464"/>
            <a:ext cx="15163800" cy="862386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97280" y="640080"/>
            <a:ext cx="12435840" cy="1371600"/>
          </a:xfrm>
        </p:spPr>
        <p:txBody>
          <a:bodyPr/>
          <a:lstStyle/>
          <a:p>
            <a:r>
              <a:rPr lang="en-US" dirty="0"/>
              <a:t>Click to edit Master title style</a:t>
            </a:r>
          </a:p>
        </p:txBody>
      </p:sp>
      <p:sp>
        <p:nvSpPr>
          <p:cNvPr id="3" name="Chart Placeholder 2"/>
          <p:cNvSpPr>
            <a:spLocks noGrp="1"/>
          </p:cNvSpPr>
          <p:nvPr>
            <p:ph type="chart" idx="1"/>
          </p:nvPr>
        </p:nvSpPr>
        <p:spPr>
          <a:xfrm>
            <a:off x="1097280" y="2286000"/>
            <a:ext cx="12435840" cy="4572000"/>
          </a:xfrm>
        </p:spPr>
        <p:txBody>
          <a:bodyPr/>
          <a:lstStyle/>
          <a:p>
            <a:endParaRPr lang="en-US" dirty="0"/>
          </a:p>
        </p:txBody>
      </p:sp>
    </p:spTree>
    <p:extLst>
      <p:ext uri="{BB962C8B-B14F-4D97-AF65-F5344CB8AC3E}">
        <p14:creationId xmlns:p14="http://schemas.microsoft.com/office/powerpoint/2010/main" val="68013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300">
                <a:solidFill>
                  <a:schemeClr val="tx2"/>
                </a:solidFill>
              </a:defRPr>
            </a:lvl1pPr>
            <a:lvl2pPr>
              <a:defRPr sz="3300">
                <a:solidFill>
                  <a:schemeClr val="tx2"/>
                </a:solidFill>
              </a:defRPr>
            </a:lvl2pPr>
            <a:lvl3pPr>
              <a:defRPr sz="3300">
                <a:solidFill>
                  <a:schemeClr val="tx2"/>
                </a:solidFill>
              </a:defRPr>
            </a:lvl3pPr>
            <a:lvl4pPr>
              <a:defRPr sz="3300">
                <a:solidFill>
                  <a:schemeClr val="tx2"/>
                </a:solidFill>
              </a:defRPr>
            </a:lvl4pPr>
            <a:lvl5pPr>
              <a:defRPr sz="33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Bottom_Strip_for_Wide_Screen.jpg"/>
          <p:cNvPicPr>
            <a:picLocks noChangeAspect="1"/>
          </p:cNvPicPr>
          <p:nvPr userDrawn="1"/>
        </p:nvPicPr>
        <p:blipFill>
          <a:blip r:embed="rId2"/>
          <a:stretch>
            <a:fillRect/>
          </a:stretch>
        </p:blipFill>
        <p:spPr>
          <a:xfrm>
            <a:off x="0" y="7112586"/>
            <a:ext cx="14630400" cy="111701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400" b="1" cap="all"/>
            </a:lvl1pPr>
          </a:lstStyle>
          <a:p>
            <a:r>
              <a:rPr lang="en-US"/>
              <a:t>Click to edit Master title style</a:t>
            </a:r>
            <a:endParaRPr lang="en-US" dirty="0"/>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286000"/>
            <a:ext cx="6096000" cy="457200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37120" y="2286000"/>
            <a:ext cx="6096000" cy="457200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743200"/>
            <a:ext cx="12435840" cy="1371600"/>
          </a:xfrm>
        </p:spPr>
        <p:txBody>
          <a:bodyPr/>
          <a:lstStyle>
            <a:lvl1pPr algn="ctr">
              <a:defRPr>
                <a:solidFill>
                  <a:schemeClr val="tx2"/>
                </a:solidFill>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endParaRPr lang="en-US" dirty="0"/>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endParaRPr lang="en-US" dirty="0"/>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en-US"/>
              <a:t>Click icon to add picture</a:t>
            </a:r>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pic>
        <p:nvPicPr>
          <p:cNvPr id="3" name="Picture 2" descr="Full_Screen_for_Wide_Screen.jpg"/>
          <p:cNvPicPr>
            <a:picLocks noChangeAspect="1"/>
          </p:cNvPicPr>
          <p:nvPr userDrawn="1"/>
        </p:nvPicPr>
        <p:blipFill>
          <a:blip r:embed="rId2"/>
          <a:stretch>
            <a:fillRect/>
          </a:stretch>
        </p:blipFill>
        <p:spPr>
          <a:xfrm>
            <a:off x="0" y="-990600"/>
            <a:ext cx="14630400" cy="1099728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097280" y="640080"/>
            <a:ext cx="12435840" cy="1371600"/>
          </a:xfrm>
          <a:prstGeom prst="rect">
            <a:avLst/>
          </a:prstGeom>
          <a:noFill/>
          <a:ln w="9525">
            <a:noFill/>
            <a:miter lim="800000"/>
            <a:headEnd/>
            <a:tailEnd/>
          </a:ln>
          <a:effectLst/>
        </p:spPr>
        <p:txBody>
          <a:bodyPr vert="horz" wrap="square" lIns="130622" tIns="65311" rIns="130622" bIns="65311" numCol="1" anchor="ctr" anchorCtr="0" compatLnSpc="1">
            <a:prstTxWarp prst="textNoShape">
              <a:avLst/>
            </a:prstTxWarp>
          </a:bodyPr>
          <a:lstStyle/>
          <a:p>
            <a:pPr lvl="0"/>
            <a:r>
              <a:rPr lang="en-US"/>
              <a:t>Click to edit Master title style</a:t>
            </a:r>
            <a:endParaRPr lang="en-US" dirty="0"/>
          </a:p>
        </p:txBody>
      </p:sp>
      <p:sp>
        <p:nvSpPr>
          <p:cNvPr id="23555" name="Rectangle 3"/>
          <p:cNvSpPr>
            <a:spLocks noGrp="1" noChangeArrowheads="1"/>
          </p:cNvSpPr>
          <p:nvPr>
            <p:ph type="body" idx="1"/>
          </p:nvPr>
        </p:nvSpPr>
        <p:spPr bwMode="auto">
          <a:xfrm>
            <a:off x="1097280" y="2286000"/>
            <a:ext cx="12435840" cy="4572000"/>
          </a:xfrm>
          <a:prstGeom prst="rect">
            <a:avLst/>
          </a:prstGeom>
          <a:noFill/>
          <a:ln w="9525">
            <a:noFill/>
            <a:miter lim="800000"/>
            <a:headEnd/>
            <a:tailEnd/>
          </a:ln>
          <a:effectLst/>
        </p:spPr>
        <p:txBody>
          <a:bodyPr vert="horz" wrap="square" lIns="130622" tIns="65311" rIns="130622" bIns="65311"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Bottom_Strip_for_Wide_Screen.jpg"/>
          <p:cNvPicPr>
            <a:picLocks noChangeAspect="1"/>
          </p:cNvPicPr>
          <p:nvPr/>
        </p:nvPicPr>
        <p:blipFill>
          <a:blip r:embed="rId13"/>
          <a:stretch>
            <a:fillRect/>
          </a:stretch>
        </p:blipFill>
        <p:spPr>
          <a:xfrm>
            <a:off x="0" y="7112586"/>
            <a:ext cx="14630400" cy="1117014"/>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00" r:id="rId6"/>
    <p:sldLayoutId id="2147483701" r:id="rId7"/>
    <p:sldLayoutId id="2147483702" r:id="rId8"/>
    <p:sldLayoutId id="2147483707" r:id="rId9"/>
    <p:sldLayoutId id="2147483708" r:id="rId10"/>
    <p:sldLayoutId id="2147483709" r:id="rId11"/>
  </p:sldLayoutIdLst>
  <p:txStyles>
    <p:titleStyle>
      <a:lvl1pPr algn="l" rtl="0" eaLnBrk="1" fontAlgn="base" hangingPunct="1">
        <a:spcBef>
          <a:spcPct val="0"/>
        </a:spcBef>
        <a:spcAft>
          <a:spcPct val="0"/>
        </a:spcAft>
        <a:defRPr sz="6000">
          <a:solidFill>
            <a:srgbClr val="666666"/>
          </a:solidFill>
          <a:latin typeface="Arial"/>
          <a:ea typeface="+mj-ea"/>
          <a:cs typeface="Arial"/>
        </a:defRPr>
      </a:lvl1pPr>
      <a:lvl2pPr algn="l" rtl="0" eaLnBrk="1" fontAlgn="base" hangingPunct="1">
        <a:spcBef>
          <a:spcPct val="0"/>
        </a:spcBef>
        <a:spcAft>
          <a:spcPct val="0"/>
        </a:spcAft>
        <a:defRPr sz="6300">
          <a:solidFill>
            <a:schemeClr val="tx2"/>
          </a:solidFill>
          <a:latin typeface="Interstate" pitchFamily="-108" charset="0"/>
          <a:ea typeface="Osaka" pitchFamily="-108" charset="-128"/>
          <a:cs typeface="Osaka" pitchFamily="-108" charset="-128"/>
        </a:defRPr>
      </a:lvl2pPr>
      <a:lvl3pPr algn="l" rtl="0" eaLnBrk="1" fontAlgn="base" hangingPunct="1">
        <a:spcBef>
          <a:spcPct val="0"/>
        </a:spcBef>
        <a:spcAft>
          <a:spcPct val="0"/>
        </a:spcAft>
        <a:defRPr sz="6300">
          <a:solidFill>
            <a:schemeClr val="tx2"/>
          </a:solidFill>
          <a:latin typeface="Interstate" pitchFamily="-108" charset="0"/>
          <a:ea typeface="Osaka" pitchFamily="-108" charset="-128"/>
          <a:cs typeface="Osaka" pitchFamily="-108" charset="-128"/>
        </a:defRPr>
      </a:lvl3pPr>
      <a:lvl4pPr algn="l" rtl="0" eaLnBrk="1" fontAlgn="base" hangingPunct="1">
        <a:spcBef>
          <a:spcPct val="0"/>
        </a:spcBef>
        <a:spcAft>
          <a:spcPct val="0"/>
        </a:spcAft>
        <a:defRPr sz="6300">
          <a:solidFill>
            <a:schemeClr val="tx2"/>
          </a:solidFill>
          <a:latin typeface="Interstate" pitchFamily="-108" charset="0"/>
          <a:ea typeface="Osaka" pitchFamily="-108" charset="-128"/>
          <a:cs typeface="Osaka" pitchFamily="-108" charset="-128"/>
        </a:defRPr>
      </a:lvl4pPr>
      <a:lvl5pPr algn="l" rtl="0" eaLnBrk="1" fontAlgn="base" hangingPunct="1">
        <a:spcBef>
          <a:spcPct val="0"/>
        </a:spcBef>
        <a:spcAft>
          <a:spcPct val="0"/>
        </a:spcAft>
        <a:defRPr sz="6300">
          <a:solidFill>
            <a:schemeClr val="tx2"/>
          </a:solidFill>
          <a:latin typeface="Interstate" pitchFamily="-108" charset="0"/>
          <a:ea typeface="Osaka" pitchFamily="-108" charset="-128"/>
          <a:cs typeface="Osaka" pitchFamily="-108" charset="-128"/>
        </a:defRPr>
      </a:lvl5pPr>
      <a:lvl6pPr marL="653110" algn="l" rtl="0" eaLnBrk="1" fontAlgn="base" hangingPunct="1">
        <a:spcBef>
          <a:spcPct val="0"/>
        </a:spcBef>
        <a:spcAft>
          <a:spcPct val="0"/>
        </a:spcAft>
        <a:defRPr sz="6300">
          <a:solidFill>
            <a:schemeClr val="tx2"/>
          </a:solidFill>
          <a:latin typeface="Interstate" pitchFamily="-108" charset="0"/>
          <a:ea typeface="Osaka" pitchFamily="-108" charset="-128"/>
          <a:cs typeface="Osaka" pitchFamily="-108" charset="-128"/>
        </a:defRPr>
      </a:lvl6pPr>
      <a:lvl7pPr marL="1306220" algn="l" rtl="0" eaLnBrk="1" fontAlgn="base" hangingPunct="1">
        <a:spcBef>
          <a:spcPct val="0"/>
        </a:spcBef>
        <a:spcAft>
          <a:spcPct val="0"/>
        </a:spcAft>
        <a:defRPr sz="6300">
          <a:solidFill>
            <a:schemeClr val="tx2"/>
          </a:solidFill>
          <a:latin typeface="Interstate" pitchFamily="-108" charset="0"/>
          <a:ea typeface="Osaka" pitchFamily="-108" charset="-128"/>
          <a:cs typeface="Osaka" pitchFamily="-108" charset="-128"/>
        </a:defRPr>
      </a:lvl7pPr>
      <a:lvl8pPr marL="1959331" algn="l" rtl="0" eaLnBrk="1" fontAlgn="base" hangingPunct="1">
        <a:spcBef>
          <a:spcPct val="0"/>
        </a:spcBef>
        <a:spcAft>
          <a:spcPct val="0"/>
        </a:spcAft>
        <a:defRPr sz="6300">
          <a:solidFill>
            <a:schemeClr val="tx2"/>
          </a:solidFill>
          <a:latin typeface="Interstate" pitchFamily="-108" charset="0"/>
          <a:ea typeface="Osaka" pitchFamily="-108" charset="-128"/>
          <a:cs typeface="Osaka" pitchFamily="-108" charset="-128"/>
        </a:defRPr>
      </a:lvl8pPr>
      <a:lvl9pPr marL="2612441" algn="l" rtl="0" eaLnBrk="1" fontAlgn="base" hangingPunct="1">
        <a:spcBef>
          <a:spcPct val="0"/>
        </a:spcBef>
        <a:spcAft>
          <a:spcPct val="0"/>
        </a:spcAft>
        <a:defRPr sz="6300">
          <a:solidFill>
            <a:schemeClr val="tx2"/>
          </a:solidFill>
          <a:latin typeface="Interstate" pitchFamily="-108" charset="0"/>
          <a:ea typeface="Osaka" pitchFamily="-108" charset="-128"/>
          <a:cs typeface="Osaka" pitchFamily="-108" charset="-128"/>
        </a:defRPr>
      </a:lvl9pPr>
    </p:titleStyle>
    <p:bodyStyle>
      <a:lvl1pPr marL="489833" indent="-489833" algn="l" rtl="0" eaLnBrk="1" fontAlgn="base" hangingPunct="1">
        <a:spcBef>
          <a:spcPct val="20000"/>
        </a:spcBef>
        <a:spcAft>
          <a:spcPct val="0"/>
        </a:spcAft>
        <a:buChar char="•"/>
        <a:defRPr sz="4400">
          <a:solidFill>
            <a:schemeClr val="tx2"/>
          </a:solidFill>
          <a:latin typeface="Georgia"/>
          <a:ea typeface="+mn-ea"/>
          <a:cs typeface="Georgia"/>
        </a:defRPr>
      </a:lvl1pPr>
      <a:lvl2pPr marL="1061304" indent="-408194" algn="l" rtl="0" eaLnBrk="1" fontAlgn="base" hangingPunct="1">
        <a:spcBef>
          <a:spcPct val="20000"/>
        </a:spcBef>
        <a:spcAft>
          <a:spcPct val="0"/>
        </a:spcAft>
        <a:buChar char="–"/>
        <a:defRPr sz="3800">
          <a:solidFill>
            <a:schemeClr val="tx2"/>
          </a:solidFill>
          <a:latin typeface="Georgia"/>
          <a:ea typeface="+mn-ea"/>
          <a:cs typeface="Georgia"/>
        </a:defRPr>
      </a:lvl2pPr>
      <a:lvl3pPr marL="1632776" indent="-326555" algn="l" rtl="0" eaLnBrk="1" fontAlgn="base" hangingPunct="1">
        <a:spcBef>
          <a:spcPct val="20000"/>
        </a:spcBef>
        <a:spcAft>
          <a:spcPct val="0"/>
        </a:spcAft>
        <a:buChar char="•"/>
        <a:defRPr sz="3200">
          <a:solidFill>
            <a:schemeClr val="tx2"/>
          </a:solidFill>
          <a:latin typeface="Georgia"/>
          <a:ea typeface="+mn-ea"/>
          <a:cs typeface="Georgia"/>
        </a:defRPr>
      </a:lvl3pPr>
      <a:lvl4pPr marL="2285886" indent="-326555" algn="l" rtl="0" eaLnBrk="1" fontAlgn="base" hangingPunct="1">
        <a:spcBef>
          <a:spcPct val="20000"/>
        </a:spcBef>
        <a:spcAft>
          <a:spcPct val="0"/>
        </a:spcAft>
        <a:buChar char="–"/>
        <a:defRPr sz="2700">
          <a:solidFill>
            <a:schemeClr val="tx2"/>
          </a:solidFill>
          <a:latin typeface="Georgia"/>
          <a:ea typeface="+mn-ea"/>
          <a:cs typeface="Georgia"/>
        </a:defRPr>
      </a:lvl4pPr>
      <a:lvl5pPr marL="2938996" indent="-326555" algn="l" rtl="0" eaLnBrk="1" fontAlgn="base" hangingPunct="1">
        <a:spcBef>
          <a:spcPct val="20000"/>
        </a:spcBef>
        <a:spcAft>
          <a:spcPct val="0"/>
        </a:spcAft>
        <a:buChar char="»"/>
        <a:defRPr sz="2700">
          <a:solidFill>
            <a:schemeClr val="tx2"/>
          </a:solidFill>
          <a:latin typeface="Georgia"/>
          <a:ea typeface="+mn-ea"/>
          <a:cs typeface="Georgia"/>
        </a:defRPr>
      </a:lvl5pPr>
      <a:lvl6pPr marL="3592106" indent="-326555" algn="l" rtl="0" eaLnBrk="1" fontAlgn="base" hangingPunct="1">
        <a:spcBef>
          <a:spcPct val="20000"/>
        </a:spcBef>
        <a:spcAft>
          <a:spcPct val="0"/>
        </a:spcAft>
        <a:buChar char="»"/>
        <a:defRPr sz="2900">
          <a:solidFill>
            <a:schemeClr val="tx1"/>
          </a:solidFill>
          <a:latin typeface="+mn-lt"/>
          <a:ea typeface="+mn-ea"/>
          <a:cs typeface="+mn-cs"/>
        </a:defRPr>
      </a:lvl6pPr>
      <a:lvl7pPr marL="4245216" indent="-326555" algn="l" rtl="0" eaLnBrk="1" fontAlgn="base" hangingPunct="1">
        <a:spcBef>
          <a:spcPct val="20000"/>
        </a:spcBef>
        <a:spcAft>
          <a:spcPct val="0"/>
        </a:spcAft>
        <a:buChar char="»"/>
        <a:defRPr sz="2900">
          <a:solidFill>
            <a:schemeClr val="tx1"/>
          </a:solidFill>
          <a:latin typeface="+mn-lt"/>
          <a:ea typeface="+mn-ea"/>
          <a:cs typeface="+mn-cs"/>
        </a:defRPr>
      </a:lvl7pPr>
      <a:lvl8pPr marL="4898327" indent="-326555" algn="l" rtl="0" eaLnBrk="1" fontAlgn="base" hangingPunct="1">
        <a:spcBef>
          <a:spcPct val="20000"/>
        </a:spcBef>
        <a:spcAft>
          <a:spcPct val="0"/>
        </a:spcAft>
        <a:buChar char="»"/>
        <a:defRPr sz="2900">
          <a:solidFill>
            <a:schemeClr val="tx1"/>
          </a:solidFill>
          <a:latin typeface="+mn-lt"/>
          <a:ea typeface="+mn-ea"/>
          <a:cs typeface="+mn-cs"/>
        </a:defRPr>
      </a:lvl8pPr>
      <a:lvl9pPr marL="5551437" indent="-326555" algn="l" rtl="0" eaLnBrk="1" fontAlgn="base" hangingPunct="1">
        <a:spcBef>
          <a:spcPct val="20000"/>
        </a:spcBef>
        <a:spcAft>
          <a:spcPct val="0"/>
        </a:spcAft>
        <a:buChar char="»"/>
        <a:defRPr sz="29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822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chemeClr val="tx1"/>
                </a:solidFill>
              </a:rPr>
              <a:t>ABET Outcomes Assessment Possible with </a:t>
            </a:r>
            <a:br>
              <a:rPr lang="en-US" sz="4400" dirty="0">
                <a:solidFill>
                  <a:schemeClr val="tx1"/>
                </a:solidFill>
              </a:rPr>
            </a:br>
            <a:r>
              <a:rPr lang="en-US" sz="4400" dirty="0">
                <a:solidFill>
                  <a:schemeClr val="tx1"/>
                </a:solidFill>
              </a:rPr>
              <a:t>FE Exam (cont.)</a:t>
            </a:r>
          </a:p>
        </p:txBody>
      </p:sp>
      <p:sp>
        <p:nvSpPr>
          <p:cNvPr id="11" name="Content Placeholder 2">
            <a:extLst>
              <a:ext uri="{FF2B5EF4-FFF2-40B4-BE49-F238E27FC236}">
                <a16:creationId xmlns:a16="http://schemas.microsoft.com/office/drawing/2014/main" id="{4AE3DF7B-AFEE-4792-B663-3A8D51D9B5C9}"/>
              </a:ext>
            </a:extLst>
          </p:cNvPr>
          <p:cNvSpPr>
            <a:spLocks noGrp="1"/>
          </p:cNvSpPr>
          <p:nvPr>
            <p:ph idx="1"/>
          </p:nvPr>
        </p:nvSpPr>
        <p:spPr/>
        <p:txBody>
          <a:bodyPr>
            <a:noAutofit/>
          </a:bodyPr>
          <a:lstStyle/>
          <a:p>
            <a:pPr marL="906780" indent="-906780">
              <a:buNone/>
            </a:pPr>
            <a:r>
              <a:rPr lang="en-US" sz="3300" dirty="0">
                <a:latin typeface="Arial" panose="020B0604020202020204" pitchFamily="34" charset="0"/>
                <a:cs typeface="Arial" panose="020B0604020202020204" pitchFamily="34" charset="0"/>
              </a:rPr>
              <a:t>(4)</a:t>
            </a:r>
            <a:r>
              <a:rPr lang="en-US" sz="3300" dirty="0"/>
              <a:t>	</a:t>
            </a:r>
            <a:r>
              <a:rPr lang="en-US" sz="3300" dirty="0">
                <a:latin typeface="Arial" panose="020B0604020202020204" pitchFamily="34" charset="0"/>
                <a:cs typeface="Arial" panose="020B0604020202020204" pitchFamily="34" charset="0"/>
              </a:rPr>
              <a:t>An ability to </a:t>
            </a:r>
            <a:r>
              <a:rPr lang="en-US" sz="3300" b="1" dirty="0">
                <a:latin typeface="Arial" panose="020B0604020202020204" pitchFamily="34" charset="0"/>
                <a:cs typeface="Arial" panose="020B0604020202020204" pitchFamily="34" charset="0"/>
              </a:rPr>
              <a:t>recognize ethical and professional responsibilities in engineering situations</a:t>
            </a:r>
            <a:r>
              <a:rPr lang="en-US" sz="3300" dirty="0">
                <a:latin typeface="Arial" panose="020B0604020202020204" pitchFamily="34" charset="0"/>
                <a:cs typeface="Arial" panose="020B0604020202020204" pitchFamily="34" charset="0"/>
              </a:rPr>
              <a:t> and make informed judgments, which must consider the impact of engineering solutions in global, economic, environmental, and societal contexts</a:t>
            </a:r>
          </a:p>
        </p:txBody>
      </p:sp>
    </p:spTree>
    <p:extLst>
      <p:ext uri="{BB962C8B-B14F-4D97-AF65-F5344CB8AC3E}">
        <p14:creationId xmlns:p14="http://schemas.microsoft.com/office/powerpoint/2010/main" val="3485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chemeClr val="tx1"/>
                </a:solidFill>
              </a:rPr>
              <a:t>FE Exam Format</a:t>
            </a:r>
          </a:p>
        </p:txBody>
      </p:sp>
      <p:sp>
        <p:nvSpPr>
          <p:cNvPr id="3" name="Content Placeholder 2"/>
          <p:cNvSpPr>
            <a:spLocks noGrp="1"/>
          </p:cNvSpPr>
          <p:nvPr>
            <p:ph idx="1"/>
          </p:nvPr>
        </p:nvSpPr>
        <p:spPr>
          <a:xfrm>
            <a:off x="1097280" y="1905000"/>
            <a:ext cx="12435840" cy="4953000"/>
          </a:xfrm>
        </p:spPr>
        <p:txBody>
          <a:bodyPr>
            <a:normAutofit/>
          </a:bodyPr>
          <a:lstStyle/>
          <a:p>
            <a:r>
              <a:rPr lang="en-US" sz="3300" dirty="0">
                <a:latin typeface="Arial" panose="020B0604020202020204" pitchFamily="34" charset="0"/>
                <a:cs typeface="Arial" panose="020B0604020202020204" pitchFamily="34" charset="0"/>
              </a:rPr>
              <a:t>The FE uses a computer-based testing (CBT) format, with testing facilities provided by Pearson VUE testing centers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 FE exam is available to your students throughout the year.</a:t>
            </a:r>
          </a:p>
        </p:txBody>
      </p:sp>
      <p:pic>
        <p:nvPicPr>
          <p:cNvPr id="4" name="Picture 3" descr="Pearson V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733800"/>
            <a:ext cx="5238078" cy="3182756"/>
          </a:xfrm>
          <a:prstGeom prst="rect">
            <a:avLst/>
          </a:prstGeom>
        </p:spPr>
      </p:pic>
    </p:spTree>
    <p:extLst>
      <p:ext uri="{BB962C8B-B14F-4D97-AF65-F5344CB8AC3E}">
        <p14:creationId xmlns:p14="http://schemas.microsoft.com/office/powerpoint/2010/main" val="328763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latin typeface="Arial" charset="0"/>
                <a:cs typeface="Arial" charset="0"/>
              </a:rPr>
              <a:t>Test Center Locations </a:t>
            </a:r>
          </a:p>
        </p:txBody>
      </p:sp>
      <p:sp>
        <p:nvSpPr>
          <p:cNvPr id="2" name="Content Placeholder 1"/>
          <p:cNvSpPr>
            <a:spLocks noGrp="1"/>
          </p:cNvSpPr>
          <p:nvPr>
            <p:ph idx="1"/>
          </p:nvPr>
        </p:nvSpPr>
        <p:spPr/>
        <p:txBody>
          <a:bodyPr/>
          <a:lstStyle/>
          <a:p>
            <a:pPr lvl="1"/>
            <a:r>
              <a:rPr lang="en-US" dirty="0">
                <a:latin typeface="Arial" panose="020B0604020202020204" pitchFamily="34" charset="0"/>
                <a:cs typeface="Arial" panose="020B0604020202020204" pitchFamily="34" charset="0"/>
              </a:rPr>
              <a:t>Nearly 300 Pearson VUE test center locations are available throughout the United States. </a:t>
            </a:r>
          </a:p>
          <a:p>
            <a:pPr lvl="1"/>
            <a:r>
              <a:rPr lang="en-US" dirty="0">
                <a:latin typeface="Arial" panose="020B0604020202020204" pitchFamily="34" charset="0"/>
                <a:cs typeface="Arial" panose="020B0604020202020204" pitchFamily="34" charset="0"/>
              </a:rPr>
              <a:t>Specific sites near your institution can be located from the NCEES website at the following URL:</a:t>
            </a:r>
          </a:p>
          <a:p>
            <a:pPr lvl="2"/>
            <a:r>
              <a:rPr lang="en-US" dirty="0">
                <a:latin typeface="Arial" panose="020B0604020202020204" pitchFamily="34" charset="0"/>
                <a:cs typeface="Arial" panose="020B0604020202020204" pitchFamily="34" charset="0"/>
              </a:rPr>
              <a:t>http://</a:t>
            </a:r>
            <a:r>
              <a:rPr lang="en-US" dirty="0" err="1">
                <a:latin typeface="Arial" panose="020B0604020202020204" pitchFamily="34" charset="0"/>
                <a:cs typeface="Arial" panose="020B0604020202020204" pitchFamily="34" charset="0"/>
              </a:rPr>
              <a:t>ncees.org</a:t>
            </a:r>
            <a:r>
              <a:rPr lang="en-US" dirty="0">
                <a:latin typeface="Arial" panose="020B0604020202020204" pitchFamily="34" charset="0"/>
                <a:cs typeface="Arial" panose="020B0604020202020204" pitchFamily="34" charset="0"/>
              </a:rPr>
              <a:t>/exams/test-center-locations/</a:t>
            </a:r>
          </a:p>
        </p:txBody>
      </p:sp>
    </p:spTree>
    <p:extLst>
      <p:ext uri="{BB962C8B-B14F-4D97-AF65-F5344CB8AC3E}">
        <p14:creationId xmlns:p14="http://schemas.microsoft.com/office/powerpoint/2010/main" val="131348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 Exam Format</a:t>
            </a:r>
          </a:p>
        </p:txBody>
      </p:sp>
      <p:sp>
        <p:nvSpPr>
          <p:cNvPr id="3" name="Content Placeholder 2"/>
          <p:cNvSpPr>
            <a:spLocks noGrp="1"/>
          </p:cNvSpPr>
          <p:nvPr>
            <p:ph idx="1"/>
          </p:nvPr>
        </p:nvSpPr>
        <p:spPr>
          <a:xfrm>
            <a:off x="1097280" y="1905000"/>
            <a:ext cx="12435840" cy="4953000"/>
          </a:xfrm>
        </p:spPr>
        <p:txBody>
          <a:bodyPr>
            <a:noAutofit/>
          </a:bodyPr>
          <a:lstStyle/>
          <a:p>
            <a:r>
              <a:rPr lang="en-US" dirty="0">
                <a:latin typeface="Arial" panose="020B0604020202020204" pitchFamily="34" charset="0"/>
                <a:cs typeface="Arial" panose="020B0604020202020204" pitchFamily="34" charset="0"/>
              </a:rPr>
              <a:t>Length</a:t>
            </a:r>
          </a:p>
          <a:p>
            <a:pPr lvl="1"/>
            <a:r>
              <a:rPr lang="en-US" dirty="0">
                <a:latin typeface="Arial" panose="020B0604020202020204" pitchFamily="34" charset="0"/>
                <a:cs typeface="Arial" panose="020B0604020202020204" pitchFamily="34" charset="0"/>
              </a:rPr>
              <a:t>The appointment time at test centers is 6 hours.</a:t>
            </a:r>
          </a:p>
          <a:p>
            <a:pPr lvl="2"/>
            <a:r>
              <a:rPr lang="en-US" dirty="0">
                <a:latin typeface="Arial" panose="020B0604020202020204" pitchFamily="34" charset="0"/>
                <a:cs typeface="Arial" panose="020B0604020202020204" pitchFamily="34" charset="0"/>
              </a:rPr>
              <a:t>Tutorial–8 minutes</a:t>
            </a:r>
          </a:p>
          <a:p>
            <a:pPr lvl="2"/>
            <a:r>
              <a:rPr lang="en-US" dirty="0">
                <a:latin typeface="Arial" panose="020B0604020202020204" pitchFamily="34" charset="0"/>
                <a:cs typeface="Arial" panose="020B0604020202020204" pitchFamily="34" charset="0"/>
              </a:rPr>
              <a:t>Nondisclosure agreement–2 minutes</a:t>
            </a:r>
          </a:p>
          <a:p>
            <a:pPr lvl="2"/>
            <a:r>
              <a:rPr lang="en-US" dirty="0">
                <a:latin typeface="Arial" panose="020B0604020202020204" pitchFamily="34" charset="0"/>
                <a:cs typeface="Arial" panose="020B0604020202020204" pitchFamily="34" charset="0"/>
              </a:rPr>
              <a:t>Exam time–5 hours, 20 minutes with a 25-minute scheduled break after approximately 55 questions</a:t>
            </a:r>
          </a:p>
          <a:p>
            <a:pPr lvl="1"/>
            <a:r>
              <a:rPr lang="en-US" dirty="0">
                <a:latin typeface="Arial" panose="020B0604020202020204" pitchFamily="34" charset="0"/>
                <a:cs typeface="Arial" panose="020B0604020202020204" pitchFamily="34" charset="0"/>
              </a:rPr>
              <a:t>Total of 110 questions</a:t>
            </a:r>
          </a:p>
        </p:txBody>
      </p:sp>
    </p:spTree>
    <p:extLst>
      <p:ext uri="{BB962C8B-B14F-4D97-AF65-F5344CB8AC3E}">
        <p14:creationId xmlns:p14="http://schemas.microsoft.com/office/powerpoint/2010/main" val="323408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FE Exam Format (cont.)</a:t>
            </a:r>
          </a:p>
        </p:txBody>
      </p:sp>
      <p:sp>
        <p:nvSpPr>
          <p:cNvPr id="3" name="Content Placeholder 2"/>
          <p:cNvSpPr>
            <a:spLocks noGrp="1"/>
          </p:cNvSpPr>
          <p:nvPr>
            <p:ph idx="1"/>
          </p:nvPr>
        </p:nvSpPr>
        <p:spPr/>
        <p:txBody>
          <a:bodyPr>
            <a:normAutofit/>
          </a:bodyPr>
          <a:lstStyle/>
          <a:p>
            <a:r>
              <a:rPr lang="en-US" i="1" dirty="0">
                <a:latin typeface="Arial" panose="020B0604020202020204" pitchFamily="34" charset="0"/>
                <a:cs typeface="Arial" panose="020B0604020202020204" pitchFamily="34" charset="0"/>
              </a:rPr>
              <a:t>FE Reference Handbook </a:t>
            </a:r>
          </a:p>
          <a:p>
            <a:pPr lvl="1"/>
            <a:r>
              <a:rPr lang="en-US" dirty="0">
                <a:latin typeface="Arial" panose="020B0604020202020204" pitchFamily="34" charset="0"/>
                <a:cs typeface="Arial" panose="020B0604020202020204" pitchFamily="34" charset="0"/>
              </a:rPr>
              <a:t>Provided electronically with the exam as a searchable PDF</a:t>
            </a:r>
          </a:p>
          <a:p>
            <a:pPr lvl="1"/>
            <a:r>
              <a:rPr lang="en-US" dirty="0">
                <a:latin typeface="Arial" panose="020B0604020202020204" pitchFamily="34" charset="0"/>
                <a:cs typeface="Arial" panose="020B0604020202020204" pitchFamily="34" charset="0"/>
              </a:rPr>
              <a:t>Available for free download and for purchase as a hard copy at http://</a:t>
            </a:r>
            <a:r>
              <a:rPr lang="en-US" dirty="0" err="1">
                <a:latin typeface="Arial" panose="020B0604020202020204" pitchFamily="34" charset="0"/>
                <a:cs typeface="Arial" panose="020B0604020202020204" pitchFamily="34" charset="0"/>
              </a:rPr>
              <a:t>ncees.org</a:t>
            </a:r>
            <a:r>
              <a:rPr lang="en-US" dirty="0">
                <a:latin typeface="Arial" panose="020B0604020202020204" pitchFamily="34" charset="0"/>
                <a:cs typeface="Arial" panose="020B0604020202020204" pitchFamily="34" charset="0"/>
              </a:rPr>
              <a:t>/engineering/</a:t>
            </a:r>
            <a:r>
              <a:rPr lang="en-US" dirty="0" err="1">
                <a:latin typeface="Arial" panose="020B0604020202020204" pitchFamily="34" charset="0"/>
                <a:cs typeface="Arial" panose="020B0604020202020204" pitchFamily="34" charset="0"/>
              </a:rPr>
              <a:t>fe</a:t>
            </a:r>
            <a:r>
              <a:rPr lang="en-US" dirty="0">
                <a:latin typeface="Arial" panose="020B0604020202020204" pitchFamily="34" charset="0"/>
                <a:cs typeface="Arial" panose="020B0604020202020204" pitchFamily="34" charset="0"/>
              </a:rPr>
              <a:t>/</a:t>
            </a:r>
          </a:p>
          <a:p>
            <a:r>
              <a:rPr lang="en-US" i="1" dirty="0">
                <a:latin typeface="Arial" panose="020B0604020202020204" pitchFamily="34" charset="0"/>
                <a:cs typeface="Arial" panose="020B0604020202020204" pitchFamily="34" charset="0"/>
              </a:rPr>
              <a:t>NCEES Examinee Guide</a:t>
            </a:r>
          </a:p>
          <a:p>
            <a:r>
              <a:rPr lang="en-US" dirty="0">
                <a:latin typeface="Arial" panose="020B0604020202020204" pitchFamily="34" charset="0"/>
                <a:cs typeface="Arial" panose="020B0604020202020204" pitchFamily="34" charset="0"/>
              </a:rPr>
              <a:t>Practice exams available for each discipline</a:t>
            </a:r>
          </a:p>
        </p:txBody>
      </p:sp>
    </p:spTree>
    <p:extLst>
      <p:ext uri="{BB962C8B-B14F-4D97-AF65-F5344CB8AC3E}">
        <p14:creationId xmlns:p14="http://schemas.microsoft.com/office/powerpoint/2010/main" val="222943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40080"/>
            <a:ext cx="12435840" cy="959267"/>
          </a:xfrm>
        </p:spPr>
        <p:txBody>
          <a:bodyPr/>
          <a:lstStyle/>
          <a:p>
            <a:r>
              <a:rPr lang="en-US" dirty="0"/>
              <a:t>FE Exam Format (cont.)</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9684" y="1599347"/>
            <a:ext cx="9755116" cy="5487253"/>
          </a:xfrm>
        </p:spPr>
      </p:pic>
      <p:sp>
        <p:nvSpPr>
          <p:cNvPr id="9" name="Rectangle 8"/>
          <p:cNvSpPr/>
          <p:nvPr/>
        </p:nvSpPr>
        <p:spPr>
          <a:xfrm rot="20358253">
            <a:off x="2386305" y="4130905"/>
            <a:ext cx="10104022" cy="892893"/>
          </a:xfrm>
          <a:prstGeom prst="rect">
            <a:avLst/>
          </a:prstGeom>
          <a:noFill/>
        </p:spPr>
        <p:txBody>
          <a:bodyPr wrap="square" lIns="122258" tIns="61129" rIns="122258" bIns="61129">
            <a:spAutoFit/>
          </a:bodyPr>
          <a:lstStyle/>
          <a:p>
            <a:pPr algn="ctr"/>
            <a:r>
              <a:rPr lang="en-US" sz="5000" dirty="0">
                <a:ln w="12700">
                  <a:solidFill>
                    <a:schemeClr val="tx2">
                      <a:satMod val="155000"/>
                      <a:alpha val="20000"/>
                    </a:schemeClr>
                  </a:solidFill>
                  <a:prstDash val="solid"/>
                </a:ln>
                <a:solidFill>
                  <a:schemeClr val="bg1">
                    <a:lumMod val="65000"/>
                    <a:alpha val="3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Example—not for duplication</a:t>
            </a:r>
          </a:p>
        </p:txBody>
      </p:sp>
    </p:spTree>
    <p:extLst>
      <p:ext uri="{BB962C8B-B14F-4D97-AF65-F5344CB8AC3E}">
        <p14:creationId xmlns:p14="http://schemas.microsoft.com/office/powerpoint/2010/main" val="272596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FE Exam Format </a:t>
            </a:r>
            <a:r>
              <a:rPr lang="en-US" dirty="0"/>
              <a:t>(cont.)</a:t>
            </a:r>
          </a:p>
        </p:txBody>
      </p:sp>
      <p:sp>
        <p:nvSpPr>
          <p:cNvPr id="3" name="Content Placeholder 2"/>
          <p:cNvSpPr>
            <a:spLocks noGrp="1"/>
          </p:cNvSpPr>
          <p:nvPr>
            <p:ph idx="1"/>
          </p:nvPr>
        </p:nvSpPr>
        <p:spPr>
          <a:xfrm>
            <a:off x="1097280" y="2011680"/>
            <a:ext cx="12435840" cy="4846320"/>
          </a:xfrm>
        </p:spPr>
        <p:txBody>
          <a:bodyPr>
            <a:noAutofit/>
          </a:bodyPr>
          <a:lstStyle/>
          <a:p>
            <a:r>
              <a:rPr lang="en-US" sz="2800" dirty="0">
                <a:latin typeface="Arial" panose="020B0604020202020204" pitchFamily="34" charset="0"/>
                <a:cs typeface="Arial" panose="020B0604020202020204" pitchFamily="34" charset="0"/>
              </a:rPr>
              <a:t>Content of the exam</a:t>
            </a:r>
          </a:p>
          <a:p>
            <a:pPr lvl="1"/>
            <a:r>
              <a:rPr lang="en-US" sz="2800" dirty="0">
                <a:latin typeface="Arial" panose="020B0604020202020204" pitchFamily="34" charset="0"/>
                <a:cs typeface="Arial" panose="020B0604020202020204" pitchFamily="34" charset="0"/>
              </a:rPr>
              <a:t>7 free-standing discipline-specific exams</a:t>
            </a:r>
          </a:p>
          <a:p>
            <a:pPr lvl="2"/>
            <a:r>
              <a:rPr lang="en-US" sz="2800" dirty="0">
                <a:latin typeface="Arial" panose="020B0604020202020204" pitchFamily="34" charset="0"/>
                <a:cs typeface="Arial" panose="020B0604020202020204" pitchFamily="34" charset="0"/>
              </a:rPr>
              <a:t>Chemical</a:t>
            </a:r>
          </a:p>
          <a:p>
            <a:pPr lvl="2"/>
            <a:r>
              <a:rPr lang="en-US" sz="2800" dirty="0">
                <a:latin typeface="Arial" panose="020B0604020202020204" pitchFamily="34" charset="0"/>
                <a:cs typeface="Arial" panose="020B0604020202020204" pitchFamily="34" charset="0"/>
              </a:rPr>
              <a:t>Civil</a:t>
            </a:r>
          </a:p>
          <a:p>
            <a:pPr lvl="2"/>
            <a:r>
              <a:rPr lang="en-US" sz="2800" dirty="0">
                <a:latin typeface="Arial" panose="020B0604020202020204" pitchFamily="34" charset="0"/>
                <a:cs typeface="Arial" panose="020B0604020202020204" pitchFamily="34" charset="0"/>
              </a:rPr>
              <a:t>Electrical and Computer</a:t>
            </a:r>
          </a:p>
          <a:p>
            <a:pPr lvl="2"/>
            <a:r>
              <a:rPr lang="en-US" sz="2800" dirty="0">
                <a:latin typeface="Arial" panose="020B0604020202020204" pitchFamily="34" charset="0"/>
                <a:cs typeface="Arial" panose="020B0604020202020204" pitchFamily="34" charset="0"/>
              </a:rPr>
              <a:t>Environmental</a:t>
            </a:r>
          </a:p>
          <a:p>
            <a:pPr lvl="2"/>
            <a:r>
              <a:rPr lang="en-US" sz="2800" dirty="0">
                <a:latin typeface="Arial" panose="020B0604020202020204" pitchFamily="34" charset="0"/>
                <a:cs typeface="Arial" panose="020B0604020202020204" pitchFamily="34" charset="0"/>
              </a:rPr>
              <a:t>Industrial and Systems</a:t>
            </a:r>
          </a:p>
          <a:p>
            <a:pPr lvl="2"/>
            <a:r>
              <a:rPr lang="en-US" sz="2800" dirty="0">
                <a:latin typeface="Arial" panose="020B0604020202020204" pitchFamily="34" charset="0"/>
                <a:cs typeface="Arial" panose="020B0604020202020204" pitchFamily="34" charset="0"/>
              </a:rPr>
              <a:t>Mechanical</a:t>
            </a:r>
          </a:p>
          <a:p>
            <a:pPr lvl="2"/>
            <a:r>
              <a:rPr lang="en-US" sz="2800" dirty="0">
                <a:latin typeface="Arial" panose="020B0604020202020204" pitchFamily="34" charset="0"/>
                <a:cs typeface="Arial" panose="020B0604020202020204" pitchFamily="34" charset="0"/>
              </a:rPr>
              <a:t>Other Disciplines</a:t>
            </a:r>
          </a:p>
        </p:txBody>
      </p:sp>
    </p:spTree>
    <p:extLst>
      <p:ext uri="{BB962C8B-B14F-4D97-AF65-F5344CB8AC3E}">
        <p14:creationId xmlns:p14="http://schemas.microsoft.com/office/powerpoint/2010/main" val="149723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FE Electrical and Computer Exam Specifications—Updated in 2020</a:t>
            </a:r>
          </a:p>
        </p:txBody>
      </p:sp>
      <p:sp>
        <p:nvSpPr>
          <p:cNvPr id="4" name="Content Placeholder 5"/>
          <p:cNvSpPr>
            <a:spLocks noGrp="1"/>
          </p:cNvSpPr>
          <p:nvPr>
            <p:ph idx="1"/>
          </p:nvPr>
        </p:nvSpPr>
        <p:spPr>
          <a:xfrm>
            <a:off x="1097280" y="2011680"/>
            <a:ext cx="12435840" cy="5151120"/>
          </a:xfrm>
        </p:spPr>
        <p:txBody>
          <a:bodyPr numCol="2">
            <a:noAutofit/>
          </a:bodyPr>
          <a:lstStyle/>
          <a:p>
            <a:r>
              <a:rPr lang="en-US" sz="2700" dirty="0">
                <a:latin typeface="Arial" panose="020B0604020202020204" pitchFamily="34" charset="0"/>
                <a:cs typeface="Arial" panose="020B0604020202020204" pitchFamily="34" charset="0"/>
              </a:rPr>
              <a:t>Mathematics</a:t>
            </a:r>
          </a:p>
          <a:p>
            <a:r>
              <a:rPr lang="en-US" sz="2700" dirty="0">
                <a:latin typeface="Arial" panose="020B0604020202020204" pitchFamily="34" charset="0"/>
                <a:cs typeface="Arial" panose="020B0604020202020204" pitchFamily="34" charset="0"/>
              </a:rPr>
              <a:t>Probability and Statistics</a:t>
            </a:r>
          </a:p>
          <a:p>
            <a:r>
              <a:rPr lang="en-US" sz="2700" dirty="0">
                <a:latin typeface="Arial" panose="020B0604020202020204" pitchFamily="34" charset="0"/>
                <a:cs typeface="Arial" panose="020B0604020202020204" pitchFamily="34" charset="0"/>
              </a:rPr>
              <a:t>Ethics and Professional Practice </a:t>
            </a:r>
          </a:p>
          <a:p>
            <a:r>
              <a:rPr lang="en-US" sz="2700" dirty="0">
                <a:latin typeface="Arial" panose="020B0604020202020204" pitchFamily="34" charset="0"/>
                <a:cs typeface="Arial" panose="020B0604020202020204" pitchFamily="34" charset="0"/>
              </a:rPr>
              <a:t>Engineering Economics</a:t>
            </a:r>
          </a:p>
          <a:p>
            <a:r>
              <a:rPr lang="en-US" sz="2700" dirty="0">
                <a:latin typeface="Arial" panose="020B0604020202020204" pitchFamily="34" charset="0"/>
                <a:cs typeface="Arial" panose="020B0604020202020204" pitchFamily="34" charset="0"/>
              </a:rPr>
              <a:t>Properties of Electrical Materials</a:t>
            </a:r>
          </a:p>
          <a:p>
            <a:r>
              <a:rPr lang="en-US" sz="2700" dirty="0">
                <a:latin typeface="Arial" panose="020B0604020202020204" pitchFamily="34" charset="0"/>
                <a:cs typeface="Arial" panose="020B0604020202020204" pitchFamily="34" charset="0"/>
              </a:rPr>
              <a:t>Circuit Analysis (DC and AC Steady State)</a:t>
            </a:r>
          </a:p>
          <a:p>
            <a:r>
              <a:rPr lang="en-US" sz="2700" dirty="0">
                <a:latin typeface="Arial" panose="020B0604020202020204" pitchFamily="34" charset="0"/>
                <a:cs typeface="Arial" panose="020B0604020202020204" pitchFamily="34" charset="0"/>
              </a:rPr>
              <a:t>Linear Systems</a:t>
            </a:r>
          </a:p>
          <a:p>
            <a:r>
              <a:rPr lang="en-US" sz="2700" dirty="0">
                <a:latin typeface="Arial" panose="020B0604020202020204" pitchFamily="34" charset="0"/>
                <a:cs typeface="Arial" panose="020B0604020202020204" pitchFamily="34" charset="0"/>
              </a:rPr>
              <a:t>Signal Processing </a:t>
            </a:r>
          </a:p>
          <a:p>
            <a:r>
              <a:rPr lang="en-US" sz="2700" dirty="0">
                <a:latin typeface="Arial" panose="020B0604020202020204" pitchFamily="34" charset="0"/>
                <a:cs typeface="Arial" panose="020B0604020202020204" pitchFamily="34" charset="0"/>
              </a:rPr>
              <a:t>Electronics</a:t>
            </a:r>
          </a:p>
          <a:p>
            <a:r>
              <a:rPr lang="en-US" sz="2700" dirty="0">
                <a:latin typeface="Arial" panose="020B0604020202020204" pitchFamily="34" charset="0"/>
                <a:cs typeface="Arial" panose="020B0604020202020204" pitchFamily="34" charset="0"/>
              </a:rPr>
              <a:t>Power Systems</a:t>
            </a:r>
          </a:p>
          <a:p>
            <a:r>
              <a:rPr lang="en-US" sz="2700" dirty="0">
                <a:latin typeface="Arial" panose="020B0604020202020204" pitchFamily="34" charset="0"/>
                <a:cs typeface="Arial" panose="020B0604020202020204" pitchFamily="34" charset="0"/>
              </a:rPr>
              <a:t>Electromagnetics</a:t>
            </a:r>
          </a:p>
          <a:p>
            <a:r>
              <a:rPr lang="en-US" sz="2700" dirty="0">
                <a:latin typeface="Arial" panose="020B0604020202020204" pitchFamily="34" charset="0"/>
                <a:cs typeface="Arial" panose="020B0604020202020204" pitchFamily="34" charset="0"/>
              </a:rPr>
              <a:t>Control Systems</a:t>
            </a:r>
          </a:p>
          <a:p>
            <a:r>
              <a:rPr lang="en-US" sz="2700" dirty="0">
                <a:latin typeface="Arial" panose="020B0604020202020204" pitchFamily="34" charset="0"/>
                <a:cs typeface="Arial" panose="020B0604020202020204" pitchFamily="34" charset="0"/>
              </a:rPr>
              <a:t>Communications</a:t>
            </a:r>
          </a:p>
          <a:p>
            <a:r>
              <a:rPr lang="en-US" sz="2700" dirty="0">
                <a:latin typeface="Arial" panose="020B0604020202020204" pitchFamily="34" charset="0"/>
                <a:cs typeface="Arial" panose="020B0604020202020204" pitchFamily="34" charset="0"/>
              </a:rPr>
              <a:t>Computer Networks</a:t>
            </a:r>
          </a:p>
          <a:p>
            <a:r>
              <a:rPr lang="en-US" sz="2700" dirty="0">
                <a:latin typeface="Arial" panose="020B0604020202020204" pitchFamily="34" charset="0"/>
                <a:cs typeface="Arial" panose="020B0604020202020204" pitchFamily="34" charset="0"/>
              </a:rPr>
              <a:t>Digital Systems</a:t>
            </a:r>
          </a:p>
          <a:p>
            <a:r>
              <a:rPr lang="en-US" sz="2700" dirty="0">
                <a:latin typeface="Arial" panose="020B0604020202020204" pitchFamily="34" charset="0"/>
                <a:cs typeface="Arial" panose="020B0604020202020204" pitchFamily="34" charset="0"/>
              </a:rPr>
              <a:t>Computer Systems </a:t>
            </a:r>
          </a:p>
          <a:p>
            <a:r>
              <a:rPr lang="en-US" sz="2700" dirty="0">
                <a:latin typeface="Arial" panose="020B0604020202020204" pitchFamily="34" charset="0"/>
                <a:cs typeface="Arial" panose="020B0604020202020204" pitchFamily="34" charset="0"/>
              </a:rPr>
              <a:t>Software Engineering </a:t>
            </a:r>
            <a:br>
              <a:rPr lang="en-US" sz="2700" dirty="0"/>
            </a:br>
            <a:endParaRPr lang="en-US" sz="2700" dirty="0"/>
          </a:p>
        </p:txBody>
      </p:sp>
    </p:spTree>
    <p:extLst>
      <p:ext uri="{BB962C8B-B14F-4D97-AF65-F5344CB8AC3E}">
        <p14:creationId xmlns:p14="http://schemas.microsoft.com/office/powerpoint/2010/main" val="943823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FE Civil Exam Specification–Example of Engineering Design</a:t>
            </a:r>
          </a:p>
        </p:txBody>
      </p:sp>
      <p:sp>
        <p:nvSpPr>
          <p:cNvPr id="6" name="Content Placeholder 5"/>
          <p:cNvSpPr>
            <a:spLocks noGrp="1"/>
          </p:cNvSpPr>
          <p:nvPr>
            <p:ph idx="1"/>
          </p:nvPr>
        </p:nvSpPr>
        <p:spPr/>
        <p:txBody>
          <a:bodyPr>
            <a:noAutofit/>
          </a:bodyPr>
          <a:lstStyle/>
          <a:p>
            <a:pPr marL="0" indent="0">
              <a:buNone/>
            </a:pPr>
            <a:r>
              <a:rPr lang="en-US" dirty="0">
                <a:latin typeface="Arial" panose="020B0604020202020204" pitchFamily="34" charset="0"/>
                <a:cs typeface="Arial" panose="020B0604020202020204" pitchFamily="34" charset="0"/>
              </a:rPr>
              <a:t>11. Structural Engineering </a:t>
            </a:r>
          </a:p>
          <a:p>
            <a:pPr marL="1474470" lvl="2" indent="-514350">
              <a:buAutoNum type="alphaUcPeriod" startAt="7"/>
            </a:pPr>
            <a:r>
              <a:rPr lang="en-US" dirty="0">
                <a:latin typeface="Arial" panose="020B0604020202020204" pitchFamily="34" charset="0"/>
                <a:cs typeface="Arial" panose="020B0604020202020204" pitchFamily="34" charset="0"/>
              </a:rPr>
              <a:t>Design of steel components (e.g., codes and design philosophies, beams, columns, tension members, connections) </a:t>
            </a:r>
          </a:p>
          <a:p>
            <a:pPr marL="1474470" lvl="2" indent="-514350">
              <a:buAutoNum type="alphaUcPeriod" startAt="7"/>
            </a:pPr>
            <a:r>
              <a:rPr lang="en-US" dirty="0">
                <a:latin typeface="Arial" panose="020B0604020202020204" pitchFamily="34" charset="0"/>
                <a:cs typeface="Arial" panose="020B0604020202020204" pitchFamily="34" charset="0"/>
              </a:rPr>
              <a:t>Design of reinforced concrete components (e.g., codes and design philosophies, beams</a:t>
            </a:r>
            <a:r>
              <a:rPr lang="en-US">
                <a:latin typeface="Arial" panose="020B0604020202020204" pitchFamily="34" charset="0"/>
                <a:cs typeface="Arial" panose="020B0604020202020204" pitchFamily="34" charset="0"/>
              </a:rPr>
              <a:t>, columns)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79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Exam Specifications</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Available at http://</a:t>
            </a:r>
            <a:r>
              <a:rPr lang="en-US" dirty="0" err="1">
                <a:latin typeface="Arial" panose="020B0604020202020204" pitchFamily="34" charset="0"/>
                <a:cs typeface="Arial" panose="020B0604020202020204" pitchFamily="34" charset="0"/>
              </a:rPr>
              <a:t>ncees.org</a:t>
            </a:r>
            <a:r>
              <a:rPr lang="en-US" dirty="0">
                <a:latin typeface="Arial" panose="020B0604020202020204" pitchFamily="34" charset="0"/>
                <a:cs typeface="Arial" panose="020B0604020202020204" pitchFamily="34" charset="0"/>
              </a:rPr>
              <a:t>/engineering/</a:t>
            </a:r>
            <a:r>
              <a:rPr lang="en-US" dirty="0" err="1">
                <a:latin typeface="Arial" panose="020B0604020202020204" pitchFamily="34" charset="0"/>
                <a:cs typeface="Arial" panose="020B0604020202020204" pitchFamily="34" charset="0"/>
              </a:rPr>
              <a:t>fe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6188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A0E09-DB58-9148-A637-BB16BDA1E6B1}"/>
              </a:ext>
            </a:extLst>
          </p:cNvPr>
          <p:cNvSpPr>
            <a:spLocks noGrp="1"/>
          </p:cNvSpPr>
          <p:nvPr>
            <p:ph type="ctrTitle"/>
          </p:nvPr>
        </p:nvSpPr>
        <p:spPr/>
        <p:txBody>
          <a:bodyPr/>
          <a:lstStyle/>
          <a:p>
            <a:r>
              <a:rPr lang="en-US" sz="4400" dirty="0"/>
              <a:t>EFFECTIVE AND EFFICIENT USE </a:t>
            </a:r>
            <a:br>
              <a:rPr lang="en-US" sz="4400" dirty="0"/>
            </a:br>
            <a:r>
              <a:rPr lang="en-US" sz="4400" dirty="0"/>
              <a:t>OF THE FUNDAMENTALS OF ENGINEERING EXAM FOR OUTCOMES ASSESSMENT </a:t>
            </a:r>
          </a:p>
        </p:txBody>
      </p:sp>
      <p:sp>
        <p:nvSpPr>
          <p:cNvPr id="3" name="Subtitle 2">
            <a:extLst>
              <a:ext uri="{FF2B5EF4-FFF2-40B4-BE49-F238E27FC236}">
                <a16:creationId xmlns:a16="http://schemas.microsoft.com/office/drawing/2014/main" id="{A50215C2-46AC-1A47-8B0B-4818353A7284}"/>
              </a:ext>
            </a:extLst>
          </p:cNvPr>
          <p:cNvSpPr>
            <a:spLocks noGrp="1"/>
          </p:cNvSpPr>
          <p:nvPr>
            <p:ph type="subTitle" idx="1"/>
          </p:nvPr>
        </p:nvSpPr>
        <p:spPr>
          <a:xfrm>
            <a:off x="1097280" y="2667000"/>
            <a:ext cx="13380720" cy="1996440"/>
          </a:xfrm>
        </p:spPr>
        <p:txBody>
          <a:bodyPr/>
          <a:lstStyle/>
          <a:p>
            <a:endParaRPr lang="en-US" sz="3000" dirty="0"/>
          </a:p>
        </p:txBody>
      </p:sp>
    </p:spTree>
    <p:extLst>
      <p:ext uri="{BB962C8B-B14F-4D97-AF65-F5344CB8AC3E}">
        <p14:creationId xmlns:p14="http://schemas.microsoft.com/office/powerpoint/2010/main" val="244248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011680"/>
            <a:ext cx="10972800" cy="3383280"/>
          </a:xfrm>
        </p:spPr>
        <p:txBody>
          <a:bodyPr/>
          <a:lstStyle/>
          <a:p>
            <a:pPr algn="ctr"/>
            <a:r>
              <a:rPr lang="en-US" dirty="0"/>
              <a:t>So, what actual data </a:t>
            </a:r>
            <a:br>
              <a:rPr lang="en-US" dirty="0"/>
            </a:br>
            <a:r>
              <a:rPr lang="en-US" dirty="0"/>
              <a:t>are available, and </a:t>
            </a:r>
            <a:br>
              <a:rPr lang="en-US" dirty="0"/>
            </a:br>
            <a:r>
              <a:rPr lang="en-US" dirty="0"/>
              <a:t>what can you do with the data?</a:t>
            </a:r>
          </a:p>
        </p:txBody>
      </p:sp>
    </p:spTree>
    <p:extLst>
      <p:ext uri="{BB962C8B-B14F-4D97-AF65-F5344CB8AC3E}">
        <p14:creationId xmlns:p14="http://schemas.microsoft.com/office/powerpoint/2010/main" val="425881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17593"/>
          <a:stretch/>
        </p:blipFill>
        <p:spPr>
          <a:xfrm>
            <a:off x="15240000" y="457200"/>
            <a:ext cx="6362094" cy="6784848"/>
          </a:xfrm>
          <a:prstGeom prst="rect">
            <a:avLst/>
          </a:prstGeom>
        </p:spPr>
      </p:pic>
      <p:sp>
        <p:nvSpPr>
          <p:cNvPr id="2" name="Title 1"/>
          <p:cNvSpPr>
            <a:spLocks noGrp="1"/>
          </p:cNvSpPr>
          <p:nvPr>
            <p:ph type="title"/>
          </p:nvPr>
        </p:nvSpPr>
        <p:spPr>
          <a:xfrm>
            <a:off x="2377440" y="274320"/>
            <a:ext cx="2834640" cy="3931920"/>
          </a:xfrm>
        </p:spPr>
        <p:txBody>
          <a:bodyPr/>
          <a:lstStyle/>
          <a:p>
            <a:r>
              <a:rPr lang="en-US" dirty="0"/>
              <a:t>Subject Matter Report</a:t>
            </a:r>
          </a:p>
        </p:txBody>
      </p:sp>
      <p:pic>
        <p:nvPicPr>
          <p:cNvPr id="5" name="Picture 4" descr="Diagram&#10;&#10;Description automatically generated">
            <a:extLst>
              <a:ext uri="{FF2B5EF4-FFF2-40B4-BE49-F238E27FC236}">
                <a16:creationId xmlns:a16="http://schemas.microsoft.com/office/drawing/2014/main" id="{637519D3-199A-844F-8263-6C5772ABE580}"/>
              </a:ext>
            </a:extLst>
          </p:cNvPr>
          <p:cNvPicPr>
            <a:picLocks noChangeAspect="1"/>
          </p:cNvPicPr>
          <p:nvPr/>
        </p:nvPicPr>
        <p:blipFill rotWithShape="1">
          <a:blip r:embed="rId4">
            <a:extLst>
              <a:ext uri="{28A0092B-C50C-407E-A947-70E740481C1C}">
                <a14:useLocalDpi xmlns:a14="http://schemas.microsoft.com/office/drawing/2010/main" val="0"/>
              </a:ext>
            </a:extLst>
          </a:blip>
          <a:srcRect l="24590" t="21312" r="14754"/>
          <a:stretch/>
        </p:blipFill>
        <p:spPr>
          <a:xfrm rot="5400000">
            <a:off x="6667499" y="-1181101"/>
            <a:ext cx="2819399" cy="5486402"/>
          </a:xfrm>
          <a:prstGeom prst="rect">
            <a:avLst/>
          </a:prstGeom>
        </p:spPr>
      </p:pic>
      <p:pic>
        <p:nvPicPr>
          <p:cNvPr id="7" name="Picture 6" descr="Diagram&#10;&#10;Description automatically generated">
            <a:extLst>
              <a:ext uri="{FF2B5EF4-FFF2-40B4-BE49-F238E27FC236}">
                <a16:creationId xmlns:a16="http://schemas.microsoft.com/office/drawing/2014/main" id="{A4F2B7C2-EEBB-E440-AE00-83A8ECE1D46A}"/>
              </a:ext>
            </a:extLst>
          </p:cNvPr>
          <p:cNvPicPr>
            <a:picLocks noChangeAspect="1"/>
          </p:cNvPicPr>
          <p:nvPr/>
        </p:nvPicPr>
        <p:blipFill rotWithShape="1">
          <a:blip r:embed="rId4">
            <a:extLst>
              <a:ext uri="{28A0092B-C50C-407E-A947-70E740481C1C}">
                <a14:useLocalDpi xmlns:a14="http://schemas.microsoft.com/office/drawing/2010/main" val="0"/>
              </a:ext>
            </a:extLst>
          </a:blip>
          <a:srcRect l="76389" t="4629" r="2777" b="80556"/>
          <a:stretch/>
        </p:blipFill>
        <p:spPr>
          <a:xfrm rot="5400000">
            <a:off x="11130515" y="2131087"/>
            <a:ext cx="989789" cy="1055775"/>
          </a:xfrm>
          <a:prstGeom prst="rect">
            <a:avLst/>
          </a:prstGeom>
        </p:spPr>
      </p:pic>
      <p:pic>
        <p:nvPicPr>
          <p:cNvPr id="9" name="Picture 8" descr="Chart, bar chart&#10;&#10;Description automatically generated">
            <a:extLst>
              <a:ext uri="{FF2B5EF4-FFF2-40B4-BE49-F238E27FC236}">
                <a16:creationId xmlns:a16="http://schemas.microsoft.com/office/drawing/2014/main" id="{5FF46877-DA51-3C4C-8811-A9F80D01F986}"/>
              </a:ext>
            </a:extLst>
          </p:cNvPr>
          <p:cNvPicPr>
            <a:picLocks noChangeAspect="1"/>
          </p:cNvPicPr>
          <p:nvPr/>
        </p:nvPicPr>
        <p:blipFill rotWithShape="1">
          <a:blip r:embed="rId5">
            <a:extLst>
              <a:ext uri="{28A0092B-C50C-407E-A947-70E740481C1C}">
                <a14:useLocalDpi xmlns:a14="http://schemas.microsoft.com/office/drawing/2010/main" val="0"/>
              </a:ext>
            </a:extLst>
          </a:blip>
          <a:srcRect l="5423" t="5781" r="16622" b="5667"/>
          <a:stretch/>
        </p:blipFill>
        <p:spPr>
          <a:xfrm rot="5400000">
            <a:off x="6991652" y="1776525"/>
            <a:ext cx="3733800" cy="6362095"/>
          </a:xfrm>
          <a:prstGeom prst="rect">
            <a:avLst/>
          </a:prstGeom>
        </p:spPr>
      </p:pic>
    </p:spTree>
    <p:extLst>
      <p:ext uri="{BB962C8B-B14F-4D97-AF65-F5344CB8AC3E}">
        <p14:creationId xmlns:p14="http://schemas.microsoft.com/office/powerpoint/2010/main" val="3590254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Subject Matter Report (cont.)</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Reports are generated twice a year.</a:t>
            </a:r>
          </a:p>
          <a:p>
            <a:pPr marL="960120" lvl="1" indent="-411480">
              <a:buFont typeface="Arial" panose="020B0604020202020204" pitchFamily="34" charset="0"/>
              <a:buChar char="•"/>
            </a:pPr>
            <a:r>
              <a:rPr lang="en-US" sz="2800" dirty="0">
                <a:latin typeface="Arial" panose="020B0604020202020204" pitchFamily="34" charset="0"/>
                <a:cs typeface="Arial" panose="020B0604020202020204" pitchFamily="34" charset="0"/>
              </a:rPr>
              <a:t>In July for the January–June testing period (spring)</a:t>
            </a:r>
          </a:p>
          <a:p>
            <a:pPr marL="960120" lvl="1" indent="-411480">
              <a:buFont typeface="Arial" panose="020B0604020202020204" pitchFamily="34" charset="0"/>
              <a:buChar char="•"/>
            </a:pPr>
            <a:r>
              <a:rPr lang="en-US" sz="2800" dirty="0">
                <a:latin typeface="Arial" panose="020B0604020202020204" pitchFamily="34" charset="0"/>
                <a:cs typeface="Arial" panose="020B0604020202020204" pitchFamily="34" charset="0"/>
              </a:rPr>
              <a:t>In January for the July–December testing period (fall)</a:t>
            </a:r>
          </a:p>
          <a:p>
            <a:r>
              <a:rPr lang="en-US" dirty="0">
                <a:latin typeface="Arial" panose="020B0604020202020204" pitchFamily="34" charset="0"/>
                <a:cs typeface="Arial" panose="020B0604020202020204" pitchFamily="34" charset="0"/>
              </a:rPr>
              <a:t>The report is specific to the following:</a:t>
            </a:r>
          </a:p>
          <a:p>
            <a:pPr marL="960120" lvl="1" indent="-411480">
              <a:buFont typeface="Arial" panose="020B0604020202020204" pitchFamily="34" charset="0"/>
              <a:buChar char="•"/>
            </a:pPr>
            <a:r>
              <a:rPr lang="en-US" sz="2800" dirty="0">
                <a:latin typeface="Arial" panose="020B0604020202020204" pitchFamily="34" charset="0"/>
                <a:cs typeface="Arial" panose="020B0604020202020204" pitchFamily="34" charset="0"/>
              </a:rPr>
              <a:t>An institution</a:t>
            </a:r>
          </a:p>
          <a:p>
            <a:pPr marL="960120" lvl="1" indent="-411480">
              <a:buFont typeface="Arial" panose="020B0604020202020204" pitchFamily="34" charset="0"/>
              <a:buChar char="•"/>
            </a:pPr>
            <a:r>
              <a:rPr lang="en-US" sz="2800" dirty="0">
                <a:latin typeface="Arial" panose="020B0604020202020204" pitchFamily="34" charset="0"/>
                <a:cs typeface="Arial" panose="020B0604020202020204" pitchFamily="34" charset="0"/>
              </a:rPr>
              <a:t>Students within an engineering degree program at that institution</a:t>
            </a:r>
          </a:p>
          <a:p>
            <a:pPr marL="960120" lvl="1" indent="-411480">
              <a:buFont typeface="Arial" panose="020B0604020202020204" pitchFamily="34" charset="0"/>
              <a:buChar char="•"/>
            </a:pPr>
            <a:r>
              <a:rPr lang="en-US" sz="2800" dirty="0">
                <a:latin typeface="Arial" panose="020B0604020202020204" pitchFamily="34" charset="0"/>
                <a:cs typeface="Arial" panose="020B0604020202020204" pitchFamily="34" charset="0"/>
              </a:rPr>
              <a:t>The discipline-specific exam that those students completed</a:t>
            </a:r>
          </a:p>
          <a:p>
            <a:endParaRPr lang="en-US" sz="3360" dirty="0"/>
          </a:p>
        </p:txBody>
      </p:sp>
    </p:spTree>
    <p:extLst>
      <p:ext uri="{BB962C8B-B14F-4D97-AF65-F5344CB8AC3E}">
        <p14:creationId xmlns:p14="http://schemas.microsoft.com/office/powerpoint/2010/main" val="202637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Subject Matter Report (cont.)</a:t>
            </a:r>
          </a:p>
        </p:txBody>
      </p:sp>
      <p:sp>
        <p:nvSpPr>
          <p:cNvPr id="3" name="Content Placeholder 2"/>
          <p:cNvSpPr>
            <a:spLocks noGrp="1"/>
          </p:cNvSpPr>
          <p:nvPr>
            <p:ph idx="1"/>
          </p:nvPr>
        </p:nvSpPr>
        <p:spPr/>
        <p:txBody>
          <a:bodyPr/>
          <a:lstStyle/>
          <a:p>
            <a:pPr marL="548640" indent="-548640">
              <a:buFont typeface="Arial" panose="020B0604020202020204" pitchFamily="34" charset="0"/>
              <a:buChar char="•"/>
            </a:pPr>
            <a:r>
              <a:rPr lang="en-US" dirty="0">
                <a:latin typeface="Arial" panose="020B0604020202020204" pitchFamily="34" charset="0"/>
                <a:cs typeface="Arial" panose="020B0604020202020204" pitchFamily="34" charset="0"/>
              </a:rPr>
              <a:t>Data are provided for all examinees testing within 12 months of graduation (either before or after graduating).</a:t>
            </a:r>
          </a:p>
          <a:p>
            <a:pPr marL="548640" indent="-548640">
              <a:buFont typeface="Arial" panose="020B0604020202020204" pitchFamily="34" charset="0"/>
              <a:buChar char="•"/>
            </a:pPr>
            <a:r>
              <a:rPr lang="en-US" dirty="0">
                <a:latin typeface="Arial" panose="020B0604020202020204" pitchFamily="34" charset="0"/>
                <a:cs typeface="Arial" panose="020B0604020202020204" pitchFamily="34" charset="0"/>
              </a:rPr>
              <a:t>Only first-time takers are included.</a:t>
            </a:r>
          </a:p>
          <a:p>
            <a:pPr marL="548640" indent="-548640">
              <a:buFont typeface="Arial" panose="020B0604020202020204" pitchFamily="34" charset="0"/>
              <a:buChar char="•"/>
            </a:pPr>
            <a:r>
              <a:rPr lang="en-US" dirty="0">
                <a:latin typeface="Arial" panose="020B0604020202020204" pitchFamily="34" charset="0"/>
                <a:cs typeface="Arial" panose="020B0604020202020204" pitchFamily="34" charset="0"/>
              </a:rPr>
              <a:t>Random guessers are removed from the report.</a:t>
            </a:r>
          </a:p>
          <a:p>
            <a:pPr marL="548640" indent="-548640">
              <a:buFont typeface="Arial" panose="020B0604020202020204" pitchFamily="34" charset="0"/>
              <a:buChar char="•"/>
            </a:pPr>
            <a:r>
              <a:rPr lang="en-US" dirty="0">
                <a:latin typeface="Arial" panose="020B0604020202020204" pitchFamily="34" charset="0"/>
                <a:cs typeface="Arial" panose="020B0604020202020204" pitchFamily="34" charset="0"/>
              </a:rPr>
              <a:t>National performance data, with standard deviation information, are also provided for the same degree program and same discipline-specific exam.</a:t>
            </a:r>
          </a:p>
          <a:p>
            <a:pPr marL="0" indent="0">
              <a:buNone/>
            </a:pPr>
            <a:endParaRPr lang="en-US" sz="3360" dirty="0"/>
          </a:p>
        </p:txBody>
      </p:sp>
    </p:spTree>
    <p:extLst>
      <p:ext uri="{BB962C8B-B14F-4D97-AF65-F5344CB8AC3E}">
        <p14:creationId xmlns:p14="http://schemas.microsoft.com/office/powerpoint/2010/main" val="138356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Subject Matter Report (cont.)</a:t>
            </a:r>
          </a:p>
        </p:txBody>
      </p:sp>
      <p:sp>
        <p:nvSpPr>
          <p:cNvPr id="3" name="Content Placeholder 2"/>
          <p:cNvSpPr>
            <a:spLocks noGrp="1"/>
          </p:cNvSpPr>
          <p:nvPr>
            <p:ph idx="1"/>
          </p:nvPr>
        </p:nvSpPr>
        <p:spPr/>
        <p:txBody>
          <a:bodyPr/>
          <a:lstStyle/>
          <a:p>
            <a:pPr marL="548640" indent="-548640">
              <a:buFont typeface="Arial" panose="020B0604020202020204" pitchFamily="34" charset="0"/>
              <a:buChar char="•"/>
            </a:pPr>
            <a:r>
              <a:rPr lang="en-US" dirty="0">
                <a:latin typeface="Arial" panose="020B0604020202020204" pitchFamily="34" charset="0"/>
                <a:cs typeface="Arial" panose="020B0604020202020204" pitchFamily="34" charset="0"/>
              </a:rPr>
              <a:t>For each topic, the students’ performance is given as a Performance Index on a scale of 0 to15.</a:t>
            </a:r>
          </a:p>
          <a:p>
            <a:pPr marL="548640" indent="-548640">
              <a:buFont typeface="Arial" panose="020B0604020202020204" pitchFamily="34" charset="0"/>
              <a:buChar char="•"/>
            </a:pPr>
            <a:r>
              <a:rPr lang="en-US" dirty="0">
                <a:latin typeface="Arial" panose="020B0604020202020204" pitchFamily="34" charset="0"/>
                <a:cs typeface="Arial" panose="020B0604020202020204" pitchFamily="34" charset="0"/>
              </a:rPr>
              <a:t>The Performance Index is </a:t>
            </a:r>
            <a:r>
              <a:rPr lang="en-US" u="sng" dirty="0">
                <a:latin typeface="Arial" panose="020B0604020202020204" pitchFamily="34" charset="0"/>
                <a:cs typeface="Arial" panose="020B0604020202020204" pitchFamily="34" charset="0"/>
              </a:rPr>
              <a:t>indirectly</a:t>
            </a:r>
            <a:r>
              <a:rPr lang="en-US" dirty="0">
                <a:latin typeface="Arial" panose="020B0604020202020204" pitchFamily="34" charset="0"/>
                <a:cs typeface="Arial" panose="020B0604020202020204" pitchFamily="34" charset="0"/>
              </a:rPr>
              <a:t> related to the average number of questions answered correctly.</a:t>
            </a:r>
          </a:p>
          <a:p>
            <a:pPr marL="548640" indent="-548640">
              <a:buFont typeface="Arial" panose="020B0604020202020204" pitchFamily="34" charset="0"/>
              <a:buChar char="•"/>
            </a:pPr>
            <a:r>
              <a:rPr lang="en-US" dirty="0">
                <a:latin typeface="Arial" panose="020B0604020202020204" pitchFamily="34" charset="0"/>
                <a:cs typeface="Arial" panose="020B0604020202020204" pitchFamily="34" charset="0"/>
              </a:rPr>
              <a:t>This is necessary because each examinee receives a different set of questions within each topic area.</a:t>
            </a:r>
          </a:p>
          <a:p>
            <a:pPr marL="0" indent="0">
              <a:buNone/>
            </a:pPr>
            <a:endParaRPr lang="en-US" sz="3360" dirty="0"/>
          </a:p>
        </p:txBody>
      </p:sp>
    </p:spTree>
    <p:extLst>
      <p:ext uri="{BB962C8B-B14F-4D97-AF65-F5344CB8AC3E}">
        <p14:creationId xmlns:p14="http://schemas.microsoft.com/office/powerpoint/2010/main" val="15796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a:t>Subject Matter Report (cont.)</a:t>
            </a:r>
          </a:p>
        </p:txBody>
      </p:sp>
      <p:sp>
        <p:nvSpPr>
          <p:cNvPr id="3" name="Content Placeholder 2"/>
          <p:cNvSpPr>
            <a:spLocks noGrp="1"/>
          </p:cNvSpPr>
          <p:nvPr>
            <p:ph idx="1"/>
          </p:nvPr>
        </p:nvSpPr>
        <p:spPr/>
        <p:txBody>
          <a:bodyPr/>
          <a:lstStyle/>
          <a:p>
            <a:r>
              <a:rPr lang="en-US" sz="3360" dirty="0">
                <a:latin typeface="Arial" panose="020B0604020202020204" pitchFamily="34" charset="0"/>
                <a:cs typeface="Arial" panose="020B0604020202020204" pitchFamily="34" charset="0"/>
              </a:rPr>
              <a:t>Getting the data </a:t>
            </a:r>
          </a:p>
          <a:p>
            <a:pPr marL="548640" lvl="1" indent="0">
              <a:buNone/>
            </a:pPr>
            <a:r>
              <a:rPr lang="en-US" sz="2800" dirty="0">
                <a:latin typeface="Arial" panose="020B0604020202020204" pitchFamily="34" charset="0"/>
                <a:cs typeface="Arial" panose="020B0604020202020204" pitchFamily="34" charset="0"/>
              </a:rPr>
              <a:t>– NCEES sends links to reports directly to an institution via email.</a:t>
            </a:r>
          </a:p>
          <a:p>
            <a:pPr marL="548640" lvl="1" indent="0">
              <a:buNone/>
            </a:pPr>
            <a:r>
              <a:rPr lang="en-US" sz="2800" dirty="0">
                <a:latin typeface="Arial" panose="020B0604020202020204" pitchFamily="34" charset="0"/>
                <a:cs typeface="Arial" panose="020B0604020202020204" pitchFamily="34" charset="0"/>
              </a:rPr>
              <a:t>– If you don’t know, NCEES can tell you who receives your institution’s 	reports.</a:t>
            </a:r>
          </a:p>
          <a:p>
            <a:pPr marL="548640" lvl="1" indent="0">
              <a:buNone/>
            </a:pPr>
            <a:r>
              <a:rPr lang="en-US" sz="2800" dirty="0">
                <a:latin typeface="Arial" panose="020B0604020202020204" pitchFamily="34" charset="0"/>
                <a:cs typeface="Arial" panose="020B0604020202020204" pitchFamily="34" charset="0"/>
              </a:rPr>
              <a:t>– Reports also include information on the specific institution’s examinee 	who took the FE or PE exam more than 12 months after graduation.</a:t>
            </a:r>
          </a:p>
          <a:p>
            <a:endParaRPr lang="en-US" sz="3360" dirty="0"/>
          </a:p>
          <a:p>
            <a:endParaRPr lang="en-US" sz="3360" dirty="0"/>
          </a:p>
        </p:txBody>
      </p:sp>
    </p:spTree>
    <p:extLst>
      <p:ext uri="{BB962C8B-B14F-4D97-AF65-F5344CB8AC3E}">
        <p14:creationId xmlns:p14="http://schemas.microsoft.com/office/powerpoint/2010/main" val="41790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0" y="640080"/>
            <a:ext cx="9326880" cy="5760720"/>
          </a:xfrm>
        </p:spPr>
        <p:txBody>
          <a:bodyPr/>
          <a:lstStyle/>
          <a:p>
            <a:pPr algn="ctr"/>
            <a:r>
              <a:rPr lang="en-US" dirty="0"/>
              <a:t>Specifics of Using the </a:t>
            </a:r>
            <a:br>
              <a:rPr lang="en-US" dirty="0"/>
            </a:br>
            <a:r>
              <a:rPr lang="en-US" dirty="0"/>
              <a:t>FE Exam for Outcomes Assessment </a:t>
            </a:r>
          </a:p>
        </p:txBody>
      </p:sp>
    </p:spTree>
    <p:extLst>
      <p:ext uri="{BB962C8B-B14F-4D97-AF65-F5344CB8AC3E}">
        <p14:creationId xmlns:p14="http://schemas.microsoft.com/office/powerpoint/2010/main" val="303959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normAutofit/>
          </a:bodyPr>
          <a:lstStyle/>
          <a:p>
            <a:pPr>
              <a:buClr>
                <a:schemeClr val="tx2"/>
              </a:buClr>
            </a:pPr>
            <a:r>
              <a:rPr lang="en-US" dirty="0">
                <a:latin typeface="Arial" panose="020B0604020202020204" pitchFamily="34" charset="0"/>
                <a:cs typeface="Arial" panose="020B0604020202020204" pitchFamily="34" charset="0"/>
              </a:rPr>
              <a:t>Involve faculty.</a:t>
            </a:r>
          </a:p>
          <a:p>
            <a:r>
              <a:rPr lang="en-US" dirty="0">
                <a:latin typeface="Arial" panose="020B0604020202020204" pitchFamily="34" charset="0"/>
                <a:cs typeface="Arial" panose="020B0604020202020204" pitchFamily="34" charset="0"/>
              </a:rPr>
              <a:t>Identify areas of strength.</a:t>
            </a:r>
          </a:p>
          <a:p>
            <a:r>
              <a:rPr lang="en-US" dirty="0">
                <a:latin typeface="Arial" panose="020B0604020202020204" pitchFamily="34" charset="0"/>
                <a:cs typeface="Arial" panose="020B0604020202020204" pitchFamily="34" charset="0"/>
              </a:rPr>
              <a:t>Acknowledge areas that are not emphasized.</a:t>
            </a:r>
          </a:p>
          <a:p>
            <a:r>
              <a:rPr lang="en-US" dirty="0">
                <a:latin typeface="Arial" panose="020B0604020202020204" pitchFamily="34" charset="0"/>
                <a:cs typeface="Arial" panose="020B0604020202020204" pitchFamily="34" charset="0"/>
              </a:rPr>
              <a:t>Set program-specific goals for each area.</a:t>
            </a:r>
          </a:p>
        </p:txBody>
      </p:sp>
    </p:spTree>
    <p:extLst>
      <p:ext uri="{BB962C8B-B14F-4D97-AF65-F5344CB8AC3E}">
        <p14:creationId xmlns:p14="http://schemas.microsoft.com/office/powerpoint/2010/main" val="113220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83396"/>
            <a:ext cx="10591800" cy="1371600"/>
          </a:xfrm>
        </p:spPr>
        <p:txBody>
          <a:bodyPr/>
          <a:lstStyle/>
          <a:p>
            <a:r>
              <a:rPr lang="en-US" sz="3360" dirty="0"/>
              <a:t>Table </a:t>
            </a:r>
            <a:r>
              <a:rPr lang="en-US" sz="3360"/>
              <a:t>from Self-Study </a:t>
            </a:r>
            <a:r>
              <a:rPr lang="en-US" sz="3360" dirty="0"/>
              <a:t>Showing the Use of the FE as One Measure for a Specific Outcome</a:t>
            </a:r>
          </a:p>
        </p:txBody>
      </p:sp>
      <p:graphicFrame>
        <p:nvGraphicFramePr>
          <p:cNvPr id="9" name="Table 8"/>
          <p:cNvGraphicFramePr>
            <a:graphicFrameLocks noGrp="1"/>
          </p:cNvGraphicFramePr>
          <p:nvPr>
            <p:extLst>
              <p:ext uri="{D42A27DB-BD31-4B8C-83A1-F6EECF244321}">
                <p14:modId xmlns:p14="http://schemas.microsoft.com/office/powerpoint/2010/main" val="3427816699"/>
              </p:ext>
            </p:extLst>
          </p:nvPr>
        </p:nvGraphicFramePr>
        <p:xfrm>
          <a:off x="2124363" y="1554996"/>
          <a:ext cx="10153074" cy="5509272"/>
        </p:xfrm>
        <a:graphic>
          <a:graphicData uri="http://schemas.openxmlformats.org/drawingml/2006/table">
            <a:tbl>
              <a:tblPr>
                <a:tableStyleId>{775DCB02-9BB8-47FD-8907-85C794F793BA}</a:tableStyleId>
              </a:tblPr>
              <a:tblGrid>
                <a:gridCol w="5076537">
                  <a:extLst>
                    <a:ext uri="{9D8B030D-6E8A-4147-A177-3AD203B41FA5}">
                      <a16:colId xmlns:a16="http://schemas.microsoft.com/office/drawing/2014/main" val="20000"/>
                    </a:ext>
                  </a:extLst>
                </a:gridCol>
                <a:gridCol w="5076537">
                  <a:extLst>
                    <a:ext uri="{9D8B030D-6E8A-4147-A177-3AD203B41FA5}">
                      <a16:colId xmlns:a16="http://schemas.microsoft.com/office/drawing/2014/main" val="20001"/>
                    </a:ext>
                  </a:extLst>
                </a:gridCol>
              </a:tblGrid>
              <a:tr h="192190">
                <a:tc>
                  <a:txBody>
                    <a:bodyPr/>
                    <a:lstStyle/>
                    <a:p>
                      <a:pPr marL="0" marR="0" algn="just">
                        <a:spcBef>
                          <a:spcPts val="0"/>
                        </a:spcBef>
                        <a:spcAft>
                          <a:spcPts val="0"/>
                        </a:spcAft>
                      </a:pPr>
                      <a:r>
                        <a:rPr lang="en-US" sz="1400" b="1" dirty="0">
                          <a:effectLst/>
                          <a:latin typeface="Arial" panose="020B0604020202020204" pitchFamily="34" charset="0"/>
                          <a:cs typeface="Arial" panose="020B0604020202020204" pitchFamily="34" charset="0"/>
                        </a:rPr>
                        <a:t>Outcome </a:t>
                      </a:r>
                      <a:endParaRPr lang="en-US" sz="1400" b="1" dirty="0">
                        <a:solidFill>
                          <a:srgbClr val="000000"/>
                        </a:solidFill>
                        <a:effectLst/>
                        <a:latin typeface="Arial" panose="020B0604020202020204" pitchFamily="34" charset="0"/>
                        <a:ea typeface="Calibri"/>
                        <a:cs typeface="Arial" panose="020B0604020202020204" pitchFamily="34" charset="0"/>
                      </a:endParaRPr>
                    </a:p>
                  </a:txBody>
                  <a:tcPr marL="89034" marR="89034" marT="0" marB="0"/>
                </a:tc>
                <a:tc>
                  <a:txBody>
                    <a:bodyPr/>
                    <a:lstStyle/>
                    <a:p>
                      <a:pPr marL="0" marR="0" algn="just">
                        <a:spcBef>
                          <a:spcPts val="0"/>
                        </a:spcBef>
                        <a:spcAft>
                          <a:spcPts val="0"/>
                        </a:spcAft>
                      </a:pPr>
                      <a:r>
                        <a:rPr lang="en-US" sz="1400" b="1" dirty="0">
                          <a:solidFill>
                            <a:schemeClr val="tx2"/>
                          </a:solidFill>
                          <a:effectLst/>
                          <a:latin typeface="Arial" panose="020B0604020202020204" pitchFamily="34" charset="0"/>
                          <a:cs typeface="Arial" panose="020B0604020202020204" pitchFamily="34" charset="0"/>
                        </a:rPr>
                        <a:t>Applicable FE Exam Category </a:t>
                      </a:r>
                      <a:endParaRPr lang="en-US" sz="1400" b="1"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extLst>
                  <a:ext uri="{0D108BD9-81ED-4DB2-BD59-A6C34878D82A}">
                    <a16:rowId xmlns:a16="http://schemas.microsoft.com/office/drawing/2014/main" val="10000"/>
                  </a:ext>
                </a:extLst>
              </a:tr>
              <a:tr h="669292">
                <a:tc>
                  <a:txBody>
                    <a:bodyPr/>
                    <a:lstStyle/>
                    <a:p>
                      <a:pPr marL="0" marR="0" algn="l">
                        <a:spcBef>
                          <a:spcPts val="0"/>
                        </a:spcBef>
                        <a:spcAft>
                          <a:spcPts val="0"/>
                        </a:spcAft>
                      </a:pPr>
                      <a:r>
                        <a:rPr lang="en-US" sz="1400" b="1" dirty="0">
                          <a:solidFill>
                            <a:srgbClr val="000000"/>
                          </a:solidFill>
                          <a:effectLst/>
                          <a:latin typeface="Arial" panose="020B0604020202020204" pitchFamily="34" charset="0"/>
                          <a:cs typeface="Arial" panose="020B0604020202020204" pitchFamily="34" charset="0"/>
                        </a:rPr>
                        <a:t>1. An ability to identify, formulate, and solve complex engineering problems by applying principles of engineering, science, and mathematics</a:t>
                      </a:r>
                      <a:endParaRPr lang="en-US" sz="1400" b="1" dirty="0">
                        <a:solidFill>
                          <a:srgbClr val="000000"/>
                        </a:solidFill>
                        <a:effectLst/>
                        <a:latin typeface="Arial" panose="020B0604020202020204" pitchFamily="34" charset="0"/>
                        <a:ea typeface="Calibri"/>
                        <a:cs typeface="Arial" panose="020B0604020202020204" pitchFamily="34" charset="0"/>
                      </a:endParaRPr>
                    </a:p>
                  </a:txBody>
                  <a:tcPr marL="89034" marR="89034" marT="0" marB="0"/>
                </a:tc>
                <a:tc>
                  <a:txBody>
                    <a:bodyPr/>
                    <a:lstStyle/>
                    <a:p>
                      <a:pPr marL="0" marR="0" algn="l">
                        <a:spcBef>
                          <a:spcPts val="0"/>
                        </a:spcBef>
                        <a:spcAft>
                          <a:spcPts val="0"/>
                        </a:spcAft>
                      </a:pPr>
                      <a:r>
                        <a:rPr lang="en-US" sz="1400" b="1" dirty="0">
                          <a:solidFill>
                            <a:schemeClr val="tx2"/>
                          </a:solidFill>
                          <a:effectLst/>
                          <a:latin typeface="Arial" panose="020B0604020202020204" pitchFamily="34" charset="0"/>
                          <a:cs typeface="Arial" panose="020B0604020202020204" pitchFamily="34" charset="0"/>
                        </a:rPr>
                        <a:t>Mathematics and Statistics, </a:t>
                      </a:r>
                      <a:r>
                        <a:rPr lang="en-US" sz="1400" b="1" dirty="0">
                          <a:solidFill>
                            <a:schemeClr val="tx2"/>
                          </a:solidFill>
                          <a:latin typeface="Arial" panose="020B0604020202020204" pitchFamily="34" charset="0"/>
                          <a:cs typeface="Arial" panose="020B0604020202020204" pitchFamily="34" charset="0"/>
                        </a:rPr>
                        <a:t>Geotechnical Engineering, Transportation Engineering, Water Resources and Environmental Engineering</a:t>
                      </a:r>
                      <a:endParaRPr lang="en-US" sz="1400" b="1"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extLst>
                  <a:ext uri="{0D108BD9-81ED-4DB2-BD59-A6C34878D82A}">
                    <a16:rowId xmlns:a16="http://schemas.microsoft.com/office/drawing/2014/main" val="10001"/>
                  </a:ext>
                </a:extLst>
              </a:tr>
              <a:tr h="1003938">
                <a:tc>
                  <a:txBody>
                    <a:bodyPr/>
                    <a:lstStyle/>
                    <a:p>
                      <a:pPr marL="0" marR="0" algn="l">
                        <a:spcBef>
                          <a:spcPts val="0"/>
                        </a:spcBef>
                        <a:spcAft>
                          <a:spcPts val="0"/>
                        </a:spcAft>
                      </a:pPr>
                      <a:r>
                        <a:rPr lang="en-US" sz="1400" b="1" dirty="0">
                          <a:solidFill>
                            <a:srgbClr val="000000"/>
                          </a:solidFill>
                          <a:effectLst/>
                          <a:latin typeface="Arial" panose="020B0604020202020204" pitchFamily="34" charset="0"/>
                          <a:cs typeface="Arial" panose="020B0604020202020204" pitchFamily="34" charset="0"/>
                        </a:rPr>
                        <a:t>2. An ability to apply engineering design to produce solutions that meet specified needs with consideration of public health, safety, and welfare, as well as global, cultural, social, environmental, and societal contexts</a:t>
                      </a:r>
                      <a:endParaRPr lang="en-US" sz="1400" b="1" dirty="0">
                        <a:solidFill>
                          <a:srgbClr val="000000"/>
                        </a:solidFill>
                        <a:effectLst/>
                        <a:latin typeface="Arial" panose="020B0604020202020204" pitchFamily="34" charset="0"/>
                        <a:ea typeface="Calibri"/>
                        <a:cs typeface="Arial" panose="020B0604020202020204" pitchFamily="34" charset="0"/>
                      </a:endParaRPr>
                    </a:p>
                  </a:txBody>
                  <a:tcPr marL="89034" marR="89034" marT="0" marB="0"/>
                </a:tc>
                <a:tc>
                  <a:txBody>
                    <a:bodyPr/>
                    <a:lstStyle/>
                    <a:p>
                      <a:pPr marL="0" marR="0" algn="l">
                        <a:spcBef>
                          <a:spcPts val="0"/>
                        </a:spcBef>
                        <a:spcAft>
                          <a:spcPts val="0"/>
                        </a:spcAft>
                      </a:pPr>
                      <a:r>
                        <a:rPr lang="en-US" sz="1400" b="1" dirty="0">
                          <a:solidFill>
                            <a:schemeClr val="tx2"/>
                          </a:solidFill>
                          <a:effectLst/>
                          <a:latin typeface="Arial" panose="020B0604020202020204" pitchFamily="34" charset="0"/>
                          <a:cs typeface="Arial" panose="020B0604020202020204" pitchFamily="34" charset="0"/>
                        </a:rPr>
                        <a:t>Structural Engineering, Engineering Economics</a:t>
                      </a:r>
                      <a:endParaRPr lang="en-US" sz="1400" b="1"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extLst>
                  <a:ext uri="{0D108BD9-81ED-4DB2-BD59-A6C34878D82A}">
                    <a16:rowId xmlns:a16="http://schemas.microsoft.com/office/drawing/2014/main" val="10002"/>
                  </a:ext>
                </a:extLst>
              </a:tr>
              <a:tr h="334646">
                <a:tc>
                  <a:txBody>
                    <a:bodyPr/>
                    <a:lstStyle/>
                    <a:p>
                      <a:pPr marL="0" marR="0" algn="l">
                        <a:spcBef>
                          <a:spcPts val="0"/>
                        </a:spcBef>
                        <a:spcAft>
                          <a:spcPts val="0"/>
                        </a:spcAft>
                      </a:pPr>
                      <a:r>
                        <a:rPr lang="en-US" sz="1400" b="0" dirty="0">
                          <a:solidFill>
                            <a:schemeClr val="tx2"/>
                          </a:solidFill>
                          <a:effectLst/>
                          <a:latin typeface="Arial" panose="020B0604020202020204" pitchFamily="34" charset="0"/>
                          <a:cs typeface="Arial" panose="020B0604020202020204" pitchFamily="34" charset="0"/>
                        </a:rPr>
                        <a:t>3. An ability to communicate effectively with a range of audiences</a:t>
                      </a:r>
                      <a:endParaRPr lang="en-US" sz="1400" b="0"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2"/>
                          </a:solidFill>
                          <a:effectLst/>
                          <a:latin typeface="Arial" panose="020B0604020202020204" pitchFamily="34" charset="0"/>
                          <a:cs typeface="Arial" panose="020B0604020202020204" pitchFamily="34" charset="0"/>
                        </a:rPr>
                        <a:t>None</a:t>
                      </a:r>
                      <a:endParaRPr lang="en-US" sz="1400" b="0"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extLst>
                  <a:ext uri="{0D108BD9-81ED-4DB2-BD59-A6C34878D82A}">
                    <a16:rowId xmlns:a16="http://schemas.microsoft.com/office/drawing/2014/main" val="10003"/>
                  </a:ext>
                </a:extLst>
              </a:tr>
              <a:tr h="1171261">
                <a:tc>
                  <a:txBody>
                    <a:bodyPr/>
                    <a:lstStyle/>
                    <a:p>
                      <a:pPr marL="0" marR="0" algn="l">
                        <a:spcBef>
                          <a:spcPts val="0"/>
                        </a:spcBef>
                        <a:spcAft>
                          <a:spcPts val="0"/>
                        </a:spcAft>
                      </a:pPr>
                      <a:r>
                        <a:rPr lang="en-US" sz="1400" b="1" dirty="0">
                          <a:solidFill>
                            <a:schemeClr val="tx2"/>
                          </a:solidFill>
                          <a:effectLst/>
                          <a:latin typeface="Arial" panose="020B0604020202020204" pitchFamily="34" charset="0"/>
                          <a:cs typeface="Arial" panose="020B0604020202020204" pitchFamily="34" charset="0"/>
                        </a:rPr>
                        <a:t>4. An ability to recognize ethical and professional responsibilities in engineering situations and make informed judgments, which must consider the impact of engineering solutions in global, economic, environmental, and societal concerns</a:t>
                      </a:r>
                      <a:endParaRPr lang="en-US" sz="1400" b="1"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tc>
                  <a:txBody>
                    <a:bodyPr/>
                    <a:lstStyle/>
                    <a:p>
                      <a:pPr marL="0" marR="0" algn="l">
                        <a:spcBef>
                          <a:spcPts val="0"/>
                        </a:spcBef>
                        <a:spcAft>
                          <a:spcPts val="0"/>
                        </a:spcAft>
                      </a:pPr>
                      <a:r>
                        <a:rPr lang="en-US" sz="1400" b="1" dirty="0">
                          <a:solidFill>
                            <a:schemeClr val="tx2"/>
                          </a:solidFill>
                          <a:effectLst/>
                          <a:latin typeface="Arial" panose="020B0604020202020204" pitchFamily="34" charset="0"/>
                          <a:cs typeface="Arial" panose="020B0604020202020204" pitchFamily="34" charset="0"/>
                        </a:rPr>
                        <a:t>Ethics and Professional Practice</a:t>
                      </a:r>
                      <a:endParaRPr lang="en-US" sz="1400" b="1"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extLst>
                  <a:ext uri="{0D108BD9-81ED-4DB2-BD59-A6C34878D82A}">
                    <a16:rowId xmlns:a16="http://schemas.microsoft.com/office/drawing/2014/main" val="10004"/>
                  </a:ext>
                </a:extLst>
              </a:tr>
              <a:tr h="836615">
                <a:tc>
                  <a:txBody>
                    <a:bodyPr/>
                    <a:lstStyle/>
                    <a:p>
                      <a:pPr marL="0" marR="0" algn="l">
                        <a:spcBef>
                          <a:spcPts val="0"/>
                        </a:spcBef>
                        <a:spcAft>
                          <a:spcPts val="0"/>
                        </a:spcAft>
                      </a:pPr>
                      <a:r>
                        <a:rPr lang="en-US" sz="1400" b="0" dirty="0">
                          <a:solidFill>
                            <a:schemeClr val="tx2"/>
                          </a:solidFill>
                          <a:effectLst/>
                          <a:latin typeface="Arial" panose="020B0604020202020204" pitchFamily="34" charset="0"/>
                          <a:cs typeface="Arial" panose="020B0604020202020204" pitchFamily="34" charset="0"/>
                        </a:rPr>
                        <a:t>5. An ability to function effectively on a team whose members together provide leadership, create a collaborative and inclusive environment, establish goals, plan tasks, and meet objectives</a:t>
                      </a:r>
                      <a:endParaRPr lang="en-US" sz="1400" b="0"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tc>
                  <a:txBody>
                    <a:bodyPr/>
                    <a:lstStyle/>
                    <a:p>
                      <a:pPr marL="0" marR="0" algn="l">
                        <a:spcBef>
                          <a:spcPts val="0"/>
                        </a:spcBef>
                        <a:spcAft>
                          <a:spcPts val="0"/>
                        </a:spcAft>
                      </a:pPr>
                      <a:r>
                        <a:rPr lang="en-US" sz="1400" b="0" dirty="0">
                          <a:solidFill>
                            <a:schemeClr val="tx2"/>
                          </a:solidFill>
                          <a:effectLst/>
                          <a:latin typeface="Arial" panose="020B0604020202020204" pitchFamily="34" charset="0"/>
                          <a:cs typeface="Arial" panose="020B0604020202020204" pitchFamily="34" charset="0"/>
                        </a:rPr>
                        <a:t>None</a:t>
                      </a:r>
                      <a:endParaRPr lang="en-US" sz="1400" b="0"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extLst>
                  <a:ext uri="{0D108BD9-81ED-4DB2-BD59-A6C34878D82A}">
                    <a16:rowId xmlns:a16="http://schemas.microsoft.com/office/drawing/2014/main" val="10005"/>
                  </a:ext>
                </a:extLst>
              </a:tr>
              <a:tr h="669292">
                <a:tc>
                  <a:txBody>
                    <a:bodyPr/>
                    <a:lstStyle/>
                    <a:p>
                      <a:pPr marL="0" marR="0" algn="l">
                        <a:spcBef>
                          <a:spcPts val="0"/>
                        </a:spcBef>
                        <a:spcAft>
                          <a:spcPts val="0"/>
                        </a:spcAft>
                      </a:pPr>
                      <a:r>
                        <a:rPr lang="en-US" sz="1400" b="0" dirty="0">
                          <a:solidFill>
                            <a:schemeClr val="tx2"/>
                          </a:solidFill>
                          <a:effectLst/>
                          <a:latin typeface="Arial" panose="020B0604020202020204" pitchFamily="34" charset="0"/>
                          <a:cs typeface="Arial" panose="020B0604020202020204" pitchFamily="34" charset="0"/>
                        </a:rPr>
                        <a:t>6. An ability to develop and conduct appropriate experimentation, analyze and interpret data, and use engineering judgment to draw conclusions</a:t>
                      </a:r>
                      <a:endParaRPr lang="en-US" sz="1400" b="0"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tc>
                  <a:txBody>
                    <a:bodyPr/>
                    <a:lstStyle/>
                    <a:p>
                      <a:pPr marL="0" marR="0" algn="l">
                        <a:spcBef>
                          <a:spcPts val="0"/>
                        </a:spcBef>
                        <a:spcAft>
                          <a:spcPts val="0"/>
                        </a:spcAft>
                      </a:pPr>
                      <a:r>
                        <a:rPr lang="en-US" sz="1400" b="0" dirty="0">
                          <a:solidFill>
                            <a:schemeClr val="tx2"/>
                          </a:solidFill>
                          <a:effectLst/>
                          <a:latin typeface="Arial" panose="020B0604020202020204" pitchFamily="34" charset="0"/>
                          <a:cs typeface="Arial" panose="020B0604020202020204" pitchFamily="34" charset="0"/>
                        </a:rPr>
                        <a:t>None</a:t>
                      </a:r>
                      <a:endParaRPr lang="en-US" sz="1400" b="0"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extLst>
                  <a:ext uri="{0D108BD9-81ED-4DB2-BD59-A6C34878D82A}">
                    <a16:rowId xmlns:a16="http://schemas.microsoft.com/office/drawing/2014/main" val="10006"/>
                  </a:ext>
                </a:extLst>
              </a:tr>
              <a:tr h="501969">
                <a:tc>
                  <a:txBody>
                    <a:bodyPr/>
                    <a:lstStyle/>
                    <a:p>
                      <a:pPr marL="0" marR="0" algn="l">
                        <a:spcBef>
                          <a:spcPts val="0"/>
                        </a:spcBef>
                        <a:spcAft>
                          <a:spcPts val="0"/>
                        </a:spcAft>
                      </a:pPr>
                      <a:r>
                        <a:rPr lang="en-US" sz="1400" b="0" dirty="0">
                          <a:solidFill>
                            <a:schemeClr val="tx2"/>
                          </a:solidFill>
                          <a:effectLst/>
                          <a:latin typeface="Arial" panose="020B0604020202020204" pitchFamily="34" charset="0"/>
                          <a:cs typeface="Arial" panose="020B0604020202020204" pitchFamily="34" charset="0"/>
                        </a:rPr>
                        <a:t>7. An ability to acquire and apply new knowledge as needed, using appropriate learning strategies</a:t>
                      </a:r>
                      <a:endParaRPr lang="en-US" sz="1400" b="0" dirty="0">
                        <a:solidFill>
                          <a:schemeClr val="tx2"/>
                        </a:solidFill>
                        <a:effectLst/>
                        <a:latin typeface="Arial" panose="020B0604020202020204" pitchFamily="34" charset="0"/>
                        <a:ea typeface="Calibri"/>
                        <a:cs typeface="Arial" panose="020B0604020202020204" pitchFamily="34" charset="0"/>
                      </a:endParaRPr>
                    </a:p>
                  </a:txBody>
                  <a:tcPr marL="89034" marR="89034" marT="0" marB="0"/>
                </a:tc>
                <a:tc>
                  <a:txBody>
                    <a:bodyPr/>
                    <a:lstStyle/>
                    <a:p>
                      <a:pPr marL="0" marR="0" algn="l">
                        <a:spcBef>
                          <a:spcPts val="0"/>
                        </a:spcBef>
                        <a:spcAft>
                          <a:spcPts val="0"/>
                        </a:spcAft>
                      </a:pPr>
                      <a:r>
                        <a:rPr lang="en-US" sz="1400" b="0" dirty="0">
                          <a:solidFill>
                            <a:schemeClr val="tx2"/>
                          </a:solidFill>
                          <a:effectLst/>
                          <a:latin typeface="Arial" panose="020B0604020202020204" pitchFamily="34" charset="0"/>
                          <a:cs typeface="Arial" panose="020B0604020202020204" pitchFamily="34" charset="0"/>
                        </a:rPr>
                        <a:t>None</a:t>
                      </a:r>
                      <a:r>
                        <a:rPr lang="en-US" sz="1400" b="0" dirty="0">
                          <a:effectLst/>
                          <a:latin typeface="Arial" panose="020B0604020202020204" pitchFamily="34" charset="0"/>
                          <a:cs typeface="Arial" panose="020B0604020202020204" pitchFamily="34" charset="0"/>
                        </a:rPr>
                        <a:t> </a:t>
                      </a:r>
                      <a:endParaRPr lang="en-US" sz="1400" b="0" dirty="0">
                        <a:solidFill>
                          <a:srgbClr val="000000"/>
                        </a:solidFill>
                        <a:effectLst/>
                        <a:latin typeface="Arial" panose="020B0604020202020204" pitchFamily="34" charset="0"/>
                        <a:ea typeface="Calibri"/>
                        <a:cs typeface="Arial" panose="020B0604020202020204" pitchFamily="34" charset="0"/>
                      </a:endParaRPr>
                    </a:p>
                  </a:txBody>
                  <a:tcPr marL="89034" marR="89034"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7103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1371600"/>
          </a:xfrm>
        </p:spPr>
        <p:txBody>
          <a:bodyPr/>
          <a:lstStyle/>
          <a:p>
            <a:r>
              <a:rPr lang="en-US" dirty="0"/>
              <a:t>Suggested Analysis Techniques</a:t>
            </a:r>
          </a:p>
        </p:txBody>
      </p:sp>
      <p:sp>
        <p:nvSpPr>
          <p:cNvPr id="3" name="Content Placeholder 2"/>
          <p:cNvSpPr>
            <a:spLocks noGrp="1"/>
          </p:cNvSpPr>
          <p:nvPr>
            <p:ph idx="1"/>
          </p:nvPr>
        </p:nvSpPr>
        <p:spPr>
          <a:xfrm>
            <a:off x="2651760" y="2103120"/>
            <a:ext cx="9326880" cy="4572000"/>
          </a:xfrm>
        </p:spPr>
        <p:txBody>
          <a:bodyPr/>
          <a:lstStyle/>
          <a:p>
            <a:r>
              <a:rPr lang="en-US" dirty="0">
                <a:latin typeface="Arial" panose="020B0604020202020204" pitchFamily="34" charset="0"/>
                <a:cs typeface="Arial" panose="020B0604020202020204" pitchFamily="34" charset="0"/>
              </a:rPr>
              <a:t>Choose your longitudinal time basis.</a:t>
            </a:r>
          </a:p>
          <a:p>
            <a:pPr marL="548640" lvl="1" indent="0">
              <a:buNone/>
            </a:pPr>
            <a:r>
              <a:rPr lang="en-US" dirty="0">
                <a:latin typeface="Arial" panose="020B0604020202020204" pitchFamily="34" charset="0"/>
                <a:cs typeface="Arial" panose="020B0604020202020204" pitchFamily="34" charset="0"/>
              </a:rPr>
              <a:t>– Performance from multiple examination 	windows</a:t>
            </a:r>
          </a:p>
          <a:p>
            <a:pPr marL="548640" lvl="1" indent="0">
              <a:buNone/>
            </a:pPr>
            <a:r>
              <a:rPr lang="en-US" dirty="0">
                <a:latin typeface="Arial" panose="020B0604020202020204" pitchFamily="34" charset="0"/>
                <a:cs typeface="Arial" panose="020B0604020202020204" pitchFamily="34" charset="0"/>
              </a:rPr>
              <a:t>– Academic year performance</a:t>
            </a:r>
          </a:p>
          <a:p>
            <a:r>
              <a:rPr lang="en-US" dirty="0">
                <a:latin typeface="Arial" panose="020B0604020202020204" pitchFamily="34" charset="0"/>
                <a:cs typeface="Arial" panose="020B0604020202020204" pitchFamily="34" charset="0"/>
              </a:rPr>
              <a:t>Choose your presentation method.</a:t>
            </a:r>
          </a:p>
          <a:p>
            <a:pPr marL="548640" lvl="1" indent="0">
              <a:buNone/>
            </a:pPr>
            <a:r>
              <a:rPr lang="en-US" dirty="0">
                <a:latin typeface="Arial" panose="020B0604020202020204" pitchFamily="34" charset="0"/>
                <a:cs typeface="Arial" panose="020B0604020202020204" pitchFamily="34" charset="0"/>
              </a:rPr>
              <a:t>– Ratio method</a:t>
            </a:r>
          </a:p>
          <a:p>
            <a:pPr marL="548640" lvl="1" indent="0">
              <a:buNone/>
            </a:pPr>
            <a:r>
              <a:rPr lang="en-US" dirty="0">
                <a:latin typeface="Arial" panose="020B0604020202020204" pitchFamily="34" charset="0"/>
                <a:cs typeface="Arial" panose="020B0604020202020204" pitchFamily="34" charset="0"/>
              </a:rPr>
              <a:t>– Scaled score method</a:t>
            </a:r>
          </a:p>
          <a:p>
            <a:pPr>
              <a:buNone/>
            </a:pPr>
            <a:endParaRPr lang="en-US" dirty="0"/>
          </a:p>
        </p:txBody>
      </p:sp>
    </p:spTree>
    <p:extLst>
      <p:ext uri="{BB962C8B-B14F-4D97-AF65-F5344CB8AC3E}">
        <p14:creationId xmlns:p14="http://schemas.microsoft.com/office/powerpoint/2010/main" val="73706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US" dirty="0">
              <a:solidFill>
                <a:schemeClr val="tx2"/>
              </a:solidFill>
            </a:endParaRPr>
          </a:p>
        </p:txBody>
      </p:sp>
      <p:sp>
        <p:nvSpPr>
          <p:cNvPr id="3" name="Content Placeholder 2"/>
          <p:cNvSpPr>
            <a:spLocks noGrp="1"/>
          </p:cNvSpPr>
          <p:nvPr>
            <p:ph idx="1"/>
          </p:nvPr>
        </p:nvSpPr>
        <p:spPr>
          <a:xfrm>
            <a:off x="1097280" y="2011680"/>
            <a:ext cx="12435840" cy="4846320"/>
          </a:xfrm>
        </p:spPr>
        <p:txBody>
          <a:bodyPr>
            <a:normAutofit/>
          </a:bodyPr>
          <a:lstStyle/>
          <a:p>
            <a:pPr marL="411480" indent="-411480">
              <a:buFont typeface="Arial" panose="020B0604020202020204" pitchFamily="34" charset="0"/>
              <a:buChar char="•"/>
            </a:pPr>
            <a:r>
              <a:rPr lang="en-US" sz="3300" dirty="0">
                <a:latin typeface="Arial" panose="020B0604020202020204" pitchFamily="34" charset="0"/>
                <a:cs typeface="Arial" panose="020B0604020202020204" pitchFamily="34" charset="0"/>
              </a:rPr>
              <a:t>Applicability of the FE exam for assessment</a:t>
            </a:r>
          </a:p>
          <a:p>
            <a:pPr marL="411480" indent="-411480">
              <a:buFont typeface="Arial" panose="020B0604020202020204" pitchFamily="34" charset="0"/>
              <a:buChar char="•"/>
            </a:pPr>
            <a:r>
              <a:rPr lang="en-US" sz="3300" dirty="0">
                <a:latin typeface="Arial" panose="020B0604020202020204" pitchFamily="34" charset="0"/>
                <a:cs typeface="Arial" panose="020B0604020202020204" pitchFamily="34" charset="0"/>
              </a:rPr>
              <a:t>ABET student outcomes that can be measured</a:t>
            </a:r>
          </a:p>
          <a:p>
            <a:pPr marL="411480" indent="-411480">
              <a:buFont typeface="Arial" panose="020B0604020202020204" pitchFamily="34" charset="0"/>
              <a:buChar char="•"/>
            </a:pPr>
            <a:r>
              <a:rPr lang="en-US" sz="3300" dirty="0">
                <a:latin typeface="Arial" panose="020B0604020202020204" pitchFamily="34" charset="0"/>
                <a:cs typeface="Arial" panose="020B0604020202020204" pitchFamily="34" charset="0"/>
              </a:rPr>
              <a:t>Computer-based FE exam format</a:t>
            </a:r>
          </a:p>
          <a:p>
            <a:pPr marL="411480" indent="-411480">
              <a:buFont typeface="Arial" panose="020B0604020202020204" pitchFamily="34" charset="0"/>
              <a:buChar char="•"/>
            </a:pPr>
            <a:r>
              <a:rPr lang="en-US" sz="3300" dirty="0">
                <a:latin typeface="Arial" panose="020B0604020202020204" pitchFamily="34" charset="0"/>
                <a:cs typeface="Arial" panose="020B0604020202020204" pitchFamily="34" charset="0"/>
              </a:rPr>
              <a:t>Various methods to use FE exam results for outcomes assessment</a:t>
            </a:r>
          </a:p>
          <a:p>
            <a:pPr marL="411480" indent="-411480">
              <a:buFont typeface="Arial" panose="020B0604020202020204" pitchFamily="34" charset="0"/>
              <a:buChar char="•"/>
            </a:pPr>
            <a:r>
              <a:rPr lang="en-US" sz="3300" dirty="0">
                <a:latin typeface="Arial" panose="020B0604020202020204" pitchFamily="34" charset="0"/>
                <a:cs typeface="Arial" panose="020B0604020202020204" pitchFamily="34" charset="0"/>
              </a:rPr>
              <a:t>Self-study examples and closing the loop</a:t>
            </a:r>
          </a:p>
          <a:p>
            <a:pPr marL="411480" indent="-411480">
              <a:buFont typeface="Arial" panose="020B0604020202020204" pitchFamily="34" charset="0"/>
              <a:buChar char="•"/>
            </a:pPr>
            <a:r>
              <a:rPr lang="en-US" sz="3300" dirty="0">
                <a:latin typeface="Arial" panose="020B0604020202020204" pitchFamily="34" charset="0"/>
                <a:cs typeface="Arial" panose="020B0604020202020204" pitchFamily="34" charset="0"/>
              </a:rPr>
              <a:t>Questions and answers</a:t>
            </a:r>
          </a:p>
        </p:txBody>
      </p:sp>
    </p:spTree>
    <p:extLst>
      <p:ext uri="{BB962C8B-B14F-4D97-AF65-F5344CB8AC3E}">
        <p14:creationId xmlns:p14="http://schemas.microsoft.com/office/powerpoint/2010/main" val="70210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 Method</a:t>
            </a:r>
          </a:p>
        </p:txBody>
      </p:sp>
      <p:sp>
        <p:nvSpPr>
          <p:cNvPr id="5" name="Content Placeholder 4"/>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The ratio score is simply the ratio between the program’s performance index (P.I.) in any topic area and the P.I. of the comparator performance.</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Ratio score = Program P.I./Comparator P.I.</a:t>
            </a:r>
          </a:p>
        </p:txBody>
      </p:sp>
    </p:spTree>
    <p:extLst>
      <p:ext uri="{BB962C8B-B14F-4D97-AF65-F5344CB8AC3E}">
        <p14:creationId xmlns:p14="http://schemas.microsoft.com/office/powerpoint/2010/main" val="400993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645" y="1734540"/>
            <a:ext cx="8729583" cy="521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51760" y="274320"/>
            <a:ext cx="9326880" cy="1371600"/>
          </a:xfrm>
        </p:spPr>
        <p:txBody>
          <a:bodyPr>
            <a:noAutofit/>
          </a:bodyPr>
          <a:lstStyle/>
          <a:p>
            <a:r>
              <a:rPr lang="en-US" dirty="0"/>
              <a:t>Comparison of Ratios</a:t>
            </a:r>
            <a:br>
              <a:rPr lang="en-US" dirty="0"/>
            </a:br>
            <a:r>
              <a:rPr lang="en-US" dirty="0"/>
              <a:t>by Subject Area</a:t>
            </a:r>
          </a:p>
        </p:txBody>
      </p:sp>
      <p:sp>
        <p:nvSpPr>
          <p:cNvPr id="7" name="Oval 239"/>
          <p:cNvSpPr>
            <a:spLocks noChangeArrowheads="1"/>
          </p:cNvSpPr>
          <p:nvPr/>
        </p:nvSpPr>
        <p:spPr bwMode="auto">
          <a:xfrm>
            <a:off x="4089956" y="3779560"/>
            <a:ext cx="1390066" cy="868640"/>
          </a:xfrm>
          <a:prstGeom prst="ellipse">
            <a:avLst/>
          </a:prstGeom>
          <a:noFill/>
          <a:ln w="50800">
            <a:solidFill>
              <a:srgbClr val="FF0000"/>
            </a:solidFill>
            <a:round/>
            <a:headEnd/>
            <a:tailEnd/>
          </a:ln>
        </p:spPr>
        <p:txBody>
          <a:bodyPr wrap="none" anchor="ctr"/>
          <a:lstStyle/>
          <a:p>
            <a:pPr algn="l" eaLnBrk="0" hangingPunct="0"/>
            <a:endParaRPr lang="en-US" sz="2880"/>
          </a:p>
        </p:txBody>
      </p:sp>
      <p:sp>
        <p:nvSpPr>
          <p:cNvPr id="8" name="Oval 240"/>
          <p:cNvSpPr>
            <a:spLocks noChangeArrowheads="1"/>
          </p:cNvSpPr>
          <p:nvPr/>
        </p:nvSpPr>
        <p:spPr bwMode="auto">
          <a:xfrm>
            <a:off x="4953000" y="3733800"/>
            <a:ext cx="692681" cy="670481"/>
          </a:xfrm>
          <a:prstGeom prst="ellipse">
            <a:avLst/>
          </a:prstGeom>
          <a:noFill/>
          <a:ln w="50800">
            <a:solidFill>
              <a:srgbClr val="FF6600"/>
            </a:solidFill>
            <a:round/>
            <a:headEnd/>
            <a:tailEnd/>
          </a:ln>
        </p:spPr>
        <p:txBody>
          <a:bodyPr wrap="none" anchor="ctr"/>
          <a:lstStyle/>
          <a:p>
            <a:pPr algn="l" eaLnBrk="0" hangingPunct="0"/>
            <a:endParaRPr lang="en-US" sz="2880"/>
          </a:p>
        </p:txBody>
      </p:sp>
      <p:sp>
        <p:nvSpPr>
          <p:cNvPr id="9" name="Oval 241"/>
          <p:cNvSpPr>
            <a:spLocks noChangeArrowheads="1"/>
          </p:cNvSpPr>
          <p:nvPr/>
        </p:nvSpPr>
        <p:spPr bwMode="auto">
          <a:xfrm>
            <a:off x="8686800" y="3962400"/>
            <a:ext cx="909608" cy="529590"/>
          </a:xfrm>
          <a:prstGeom prst="ellipse">
            <a:avLst/>
          </a:prstGeom>
          <a:noFill/>
          <a:ln w="50800">
            <a:solidFill>
              <a:srgbClr val="FF0000"/>
            </a:solidFill>
            <a:round/>
            <a:headEnd/>
            <a:tailEnd/>
          </a:ln>
        </p:spPr>
        <p:txBody>
          <a:bodyPr wrap="none" anchor="ctr"/>
          <a:lstStyle/>
          <a:p>
            <a:pPr algn="l" eaLnBrk="0" hangingPunct="0"/>
            <a:endParaRPr lang="en-US" sz="2880"/>
          </a:p>
        </p:txBody>
      </p:sp>
      <p:sp>
        <p:nvSpPr>
          <p:cNvPr id="10" name="Oval 241"/>
          <p:cNvSpPr>
            <a:spLocks noChangeArrowheads="1"/>
          </p:cNvSpPr>
          <p:nvPr/>
        </p:nvSpPr>
        <p:spPr bwMode="auto">
          <a:xfrm>
            <a:off x="5056310" y="3657600"/>
            <a:ext cx="4176133" cy="709466"/>
          </a:xfrm>
          <a:prstGeom prst="ellipse">
            <a:avLst/>
          </a:prstGeom>
          <a:noFill/>
          <a:ln w="50800">
            <a:solidFill>
              <a:srgbClr val="00B050"/>
            </a:solidFill>
            <a:round/>
            <a:headEnd/>
            <a:tailEnd/>
          </a:ln>
        </p:spPr>
        <p:txBody>
          <a:bodyPr wrap="none" anchor="ctr"/>
          <a:lstStyle/>
          <a:p>
            <a:pPr algn="l" eaLnBrk="0" hangingPunct="0"/>
            <a:endParaRPr lang="en-US" sz="2880"/>
          </a:p>
        </p:txBody>
      </p:sp>
      <p:sp>
        <p:nvSpPr>
          <p:cNvPr id="11" name="TextBox 9"/>
          <p:cNvSpPr txBox="1">
            <a:spLocks noChangeArrowheads="1"/>
          </p:cNvSpPr>
          <p:nvPr/>
        </p:nvSpPr>
        <p:spPr bwMode="auto">
          <a:xfrm>
            <a:off x="4187758" y="3090446"/>
            <a:ext cx="2441642" cy="338554"/>
          </a:xfrm>
          <a:prstGeom prst="rect">
            <a:avLst/>
          </a:prstGeom>
          <a:noFill/>
          <a:ln w="9525">
            <a:noFill/>
            <a:miter lim="800000"/>
            <a:headEnd/>
            <a:tailEnd/>
          </a:ln>
        </p:spPr>
        <p:txBody>
          <a:bodyPr wrap="square">
            <a:spAutoFit/>
          </a:bodyPr>
          <a:lstStyle/>
          <a:p>
            <a:pPr algn="l"/>
            <a:r>
              <a:rPr lang="en-US" sz="1600" b="0" dirty="0">
                <a:solidFill>
                  <a:schemeClr val="tx2"/>
                </a:solidFill>
              </a:rPr>
              <a:t>Expectation</a:t>
            </a:r>
          </a:p>
        </p:txBody>
      </p:sp>
      <p:sp>
        <p:nvSpPr>
          <p:cNvPr id="6" name="Line 238"/>
          <p:cNvSpPr>
            <a:spLocks noChangeShapeType="1"/>
          </p:cNvSpPr>
          <p:nvPr/>
        </p:nvSpPr>
        <p:spPr bwMode="auto">
          <a:xfrm flipH="1">
            <a:off x="4546986" y="3400211"/>
            <a:ext cx="238002" cy="501967"/>
          </a:xfrm>
          <a:prstGeom prst="line">
            <a:avLst/>
          </a:prstGeom>
          <a:noFill/>
          <a:ln w="25400">
            <a:solidFill>
              <a:srgbClr val="0000FF"/>
            </a:solidFill>
            <a:round/>
            <a:headEnd/>
            <a:tailEnd type="triangle" w="lg" len="lg"/>
          </a:ln>
        </p:spPr>
        <p:txBody>
          <a:bodyPr/>
          <a:lstStyle/>
          <a:p>
            <a:endParaRPr lang="en-US" sz="2880"/>
          </a:p>
        </p:txBody>
      </p:sp>
      <p:sp>
        <p:nvSpPr>
          <p:cNvPr id="12" name="Oval 241"/>
          <p:cNvSpPr>
            <a:spLocks noChangeArrowheads="1"/>
          </p:cNvSpPr>
          <p:nvPr/>
        </p:nvSpPr>
        <p:spPr bwMode="auto">
          <a:xfrm>
            <a:off x="10652760" y="3836698"/>
            <a:ext cx="548640" cy="506702"/>
          </a:xfrm>
          <a:prstGeom prst="ellipse">
            <a:avLst/>
          </a:prstGeom>
          <a:noFill/>
          <a:ln w="50800">
            <a:solidFill>
              <a:srgbClr val="FF0000"/>
            </a:solidFill>
            <a:round/>
            <a:headEnd/>
            <a:tailEnd/>
          </a:ln>
        </p:spPr>
        <p:txBody>
          <a:bodyPr wrap="none" anchor="ctr"/>
          <a:lstStyle/>
          <a:p>
            <a:pPr algn="l" eaLnBrk="0" hangingPunct="0"/>
            <a:endParaRPr lang="en-US" sz="2880"/>
          </a:p>
        </p:txBody>
      </p:sp>
      <p:sp>
        <p:nvSpPr>
          <p:cNvPr id="13" name="Oval 241"/>
          <p:cNvSpPr>
            <a:spLocks noChangeArrowheads="1"/>
          </p:cNvSpPr>
          <p:nvPr/>
        </p:nvSpPr>
        <p:spPr bwMode="auto">
          <a:xfrm>
            <a:off x="9372600" y="3657600"/>
            <a:ext cx="689610" cy="501967"/>
          </a:xfrm>
          <a:prstGeom prst="ellipse">
            <a:avLst/>
          </a:prstGeom>
          <a:noFill/>
          <a:ln w="50800">
            <a:solidFill>
              <a:srgbClr val="00B050"/>
            </a:solidFill>
            <a:round/>
            <a:headEnd/>
            <a:tailEnd/>
          </a:ln>
        </p:spPr>
        <p:txBody>
          <a:bodyPr wrap="none" anchor="ctr"/>
          <a:lstStyle/>
          <a:p>
            <a:pPr algn="l" eaLnBrk="0" hangingPunct="0"/>
            <a:endParaRPr lang="en-US" sz="2880"/>
          </a:p>
        </p:txBody>
      </p:sp>
      <p:sp>
        <p:nvSpPr>
          <p:cNvPr id="14" name="Oval 240"/>
          <p:cNvSpPr>
            <a:spLocks noChangeArrowheads="1"/>
          </p:cNvSpPr>
          <p:nvPr/>
        </p:nvSpPr>
        <p:spPr bwMode="auto">
          <a:xfrm>
            <a:off x="6400800" y="3810000"/>
            <a:ext cx="731520" cy="656548"/>
          </a:xfrm>
          <a:prstGeom prst="ellipse">
            <a:avLst/>
          </a:prstGeom>
          <a:noFill/>
          <a:ln w="50800">
            <a:solidFill>
              <a:srgbClr val="FF6600"/>
            </a:solidFill>
            <a:round/>
            <a:headEnd/>
            <a:tailEnd/>
          </a:ln>
        </p:spPr>
        <p:txBody>
          <a:bodyPr wrap="none" anchor="ctr"/>
          <a:lstStyle/>
          <a:p>
            <a:pPr algn="l" eaLnBrk="0" hangingPunct="0"/>
            <a:endParaRPr lang="en-US" sz="2880"/>
          </a:p>
        </p:txBody>
      </p:sp>
      <p:sp>
        <p:nvSpPr>
          <p:cNvPr id="16" name="Oval 241"/>
          <p:cNvSpPr>
            <a:spLocks noChangeArrowheads="1"/>
          </p:cNvSpPr>
          <p:nvPr/>
        </p:nvSpPr>
        <p:spPr bwMode="auto">
          <a:xfrm>
            <a:off x="9829800" y="3962400"/>
            <a:ext cx="548640" cy="506702"/>
          </a:xfrm>
          <a:prstGeom prst="ellipse">
            <a:avLst/>
          </a:prstGeom>
          <a:noFill/>
          <a:ln w="50800">
            <a:solidFill>
              <a:srgbClr val="FF0000"/>
            </a:solidFill>
            <a:round/>
            <a:headEnd/>
            <a:tailEnd/>
          </a:ln>
        </p:spPr>
        <p:txBody>
          <a:bodyPr wrap="none" anchor="ctr"/>
          <a:lstStyle/>
          <a:p>
            <a:pPr algn="l" eaLnBrk="0" hangingPunct="0"/>
            <a:endParaRPr lang="en-US" sz="2880"/>
          </a:p>
        </p:txBody>
      </p:sp>
      <p:sp>
        <p:nvSpPr>
          <p:cNvPr id="18" name="Oval 241"/>
          <p:cNvSpPr>
            <a:spLocks noChangeArrowheads="1"/>
          </p:cNvSpPr>
          <p:nvPr/>
        </p:nvSpPr>
        <p:spPr bwMode="auto">
          <a:xfrm>
            <a:off x="7848600" y="3657600"/>
            <a:ext cx="874520" cy="501967"/>
          </a:xfrm>
          <a:prstGeom prst="ellipse">
            <a:avLst/>
          </a:prstGeom>
          <a:noFill/>
          <a:ln w="50800">
            <a:solidFill>
              <a:srgbClr val="00B050"/>
            </a:solidFill>
            <a:round/>
            <a:headEnd/>
            <a:tailEnd/>
          </a:ln>
        </p:spPr>
        <p:txBody>
          <a:bodyPr wrap="none" anchor="ctr"/>
          <a:lstStyle/>
          <a:p>
            <a:pPr algn="l" eaLnBrk="0" hangingPunct="0"/>
            <a:endParaRPr lang="en-US" sz="2880"/>
          </a:p>
        </p:txBody>
      </p:sp>
    </p:spTree>
    <p:extLst>
      <p:ext uri="{BB962C8B-B14F-4D97-AF65-F5344CB8AC3E}">
        <p14:creationId xmlns:p14="http://schemas.microsoft.com/office/powerpoint/2010/main" val="267396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6"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5C1AA-81D8-4293-9366-2B36BB26DD55}"/>
              </a:ext>
            </a:extLst>
          </p:cNvPr>
          <p:cNvPicPr>
            <a:picLocks noChangeAspect="1"/>
          </p:cNvPicPr>
          <p:nvPr/>
        </p:nvPicPr>
        <p:blipFill>
          <a:blip r:embed="rId3"/>
          <a:stretch>
            <a:fillRect/>
          </a:stretch>
        </p:blipFill>
        <p:spPr>
          <a:xfrm>
            <a:off x="2382834" y="1631633"/>
            <a:ext cx="8950332" cy="5379720"/>
          </a:xfrm>
          <a:prstGeom prst="rect">
            <a:avLst/>
          </a:prstGeom>
        </p:spPr>
      </p:pic>
      <p:sp>
        <p:nvSpPr>
          <p:cNvPr id="2" name="Title 1"/>
          <p:cNvSpPr>
            <a:spLocks noGrp="1"/>
          </p:cNvSpPr>
          <p:nvPr>
            <p:ph type="title"/>
          </p:nvPr>
        </p:nvSpPr>
        <p:spPr>
          <a:xfrm>
            <a:off x="2560320" y="182880"/>
            <a:ext cx="9326880" cy="1371600"/>
          </a:xfrm>
        </p:spPr>
        <p:txBody>
          <a:bodyPr>
            <a:noAutofit/>
          </a:bodyPr>
          <a:lstStyle/>
          <a:p>
            <a:r>
              <a:rPr lang="en-US" dirty="0"/>
              <a:t>Comparison of Ratios</a:t>
            </a:r>
            <a:br>
              <a:rPr lang="en-US" dirty="0"/>
            </a:br>
            <a:r>
              <a:rPr lang="en-US" dirty="0"/>
              <a:t>by Subject Area</a:t>
            </a:r>
          </a:p>
        </p:txBody>
      </p:sp>
      <p:sp>
        <p:nvSpPr>
          <p:cNvPr id="7" name="Oval 6"/>
          <p:cNvSpPr/>
          <p:nvPr/>
        </p:nvSpPr>
        <p:spPr>
          <a:xfrm>
            <a:off x="5334000" y="4114800"/>
            <a:ext cx="1188720" cy="5657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sz="2880"/>
          </a:p>
        </p:txBody>
      </p:sp>
      <p:sp>
        <p:nvSpPr>
          <p:cNvPr id="6" name="Line 121"/>
          <p:cNvSpPr>
            <a:spLocks noChangeShapeType="1"/>
          </p:cNvSpPr>
          <p:nvPr/>
        </p:nvSpPr>
        <p:spPr bwMode="auto">
          <a:xfrm>
            <a:off x="4321085" y="3478557"/>
            <a:ext cx="327115" cy="709466"/>
          </a:xfrm>
          <a:prstGeom prst="line">
            <a:avLst/>
          </a:prstGeom>
          <a:noFill/>
          <a:ln w="25400">
            <a:solidFill>
              <a:srgbClr val="0000FF"/>
            </a:solidFill>
            <a:round/>
            <a:headEnd/>
            <a:tailEnd type="triangle" w="lg" len="lg"/>
          </a:ln>
        </p:spPr>
        <p:txBody>
          <a:bodyPr/>
          <a:lstStyle/>
          <a:p>
            <a:endParaRPr lang="en-US" sz="2880"/>
          </a:p>
        </p:txBody>
      </p:sp>
      <p:sp>
        <p:nvSpPr>
          <p:cNvPr id="8" name="TextBox 6"/>
          <p:cNvSpPr txBox="1">
            <a:spLocks noChangeArrowheads="1"/>
          </p:cNvSpPr>
          <p:nvPr/>
        </p:nvSpPr>
        <p:spPr bwMode="auto">
          <a:xfrm>
            <a:off x="3621406" y="3090446"/>
            <a:ext cx="2931794" cy="338554"/>
          </a:xfrm>
          <a:prstGeom prst="rect">
            <a:avLst/>
          </a:prstGeom>
          <a:solidFill>
            <a:srgbClr val="FFFFFF"/>
          </a:solidFill>
          <a:ln w="9525">
            <a:noFill/>
            <a:miter lim="800000"/>
            <a:headEnd/>
            <a:tailEnd/>
          </a:ln>
        </p:spPr>
        <p:txBody>
          <a:bodyPr>
            <a:spAutoFit/>
          </a:bodyPr>
          <a:lstStyle/>
          <a:p>
            <a:pPr algn="l"/>
            <a:r>
              <a:rPr lang="en-US" sz="1600" b="0" dirty="0">
                <a:solidFill>
                  <a:schemeClr val="tx2"/>
                </a:solidFill>
              </a:rPr>
              <a:t>Expectation</a:t>
            </a:r>
          </a:p>
        </p:txBody>
      </p:sp>
      <p:sp>
        <p:nvSpPr>
          <p:cNvPr id="9" name="Oval 8"/>
          <p:cNvSpPr/>
          <p:nvPr/>
        </p:nvSpPr>
        <p:spPr>
          <a:xfrm>
            <a:off x="6858000" y="4038600"/>
            <a:ext cx="640080" cy="5657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sz="2880"/>
          </a:p>
        </p:txBody>
      </p:sp>
      <p:sp>
        <p:nvSpPr>
          <p:cNvPr id="11" name="Oval 241"/>
          <p:cNvSpPr>
            <a:spLocks noChangeArrowheads="1"/>
          </p:cNvSpPr>
          <p:nvPr/>
        </p:nvSpPr>
        <p:spPr bwMode="auto">
          <a:xfrm>
            <a:off x="7498080" y="3810000"/>
            <a:ext cx="3612253" cy="709466"/>
          </a:xfrm>
          <a:prstGeom prst="ellipse">
            <a:avLst/>
          </a:prstGeom>
          <a:noFill/>
          <a:ln w="50800">
            <a:solidFill>
              <a:srgbClr val="00B050"/>
            </a:solidFill>
            <a:round/>
            <a:headEnd/>
            <a:tailEnd/>
          </a:ln>
        </p:spPr>
        <p:txBody>
          <a:bodyPr wrap="none" anchor="ctr"/>
          <a:lstStyle/>
          <a:p>
            <a:pPr algn="l" eaLnBrk="0" hangingPunct="0"/>
            <a:endParaRPr lang="en-US" sz="2880"/>
          </a:p>
        </p:txBody>
      </p:sp>
    </p:spTree>
    <p:extLst>
      <p:ext uri="{BB962C8B-B14F-4D97-AF65-F5344CB8AC3E}">
        <p14:creationId xmlns:p14="http://schemas.microsoft.com/office/powerpoint/2010/main" val="252846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856" y="1843490"/>
            <a:ext cx="8455344" cy="507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51760" y="457200"/>
            <a:ext cx="9326880" cy="1371600"/>
          </a:xfrm>
        </p:spPr>
        <p:txBody>
          <a:bodyPr>
            <a:noAutofit/>
          </a:bodyPr>
          <a:lstStyle/>
          <a:p>
            <a:r>
              <a:rPr lang="en-US" dirty="0"/>
              <a:t>Comparison of Ratios</a:t>
            </a:r>
            <a:br>
              <a:rPr lang="en-US" dirty="0"/>
            </a:br>
            <a:r>
              <a:rPr lang="en-US" dirty="0"/>
              <a:t>by Subject Area</a:t>
            </a:r>
          </a:p>
        </p:txBody>
      </p:sp>
      <p:sp>
        <p:nvSpPr>
          <p:cNvPr id="6" name="Line 113"/>
          <p:cNvSpPr>
            <a:spLocks noChangeShapeType="1"/>
          </p:cNvSpPr>
          <p:nvPr/>
        </p:nvSpPr>
        <p:spPr bwMode="auto">
          <a:xfrm>
            <a:off x="4088129" y="3505200"/>
            <a:ext cx="483871" cy="338554"/>
          </a:xfrm>
          <a:prstGeom prst="line">
            <a:avLst/>
          </a:prstGeom>
          <a:noFill/>
          <a:ln w="25400">
            <a:solidFill>
              <a:srgbClr val="0000FF"/>
            </a:solidFill>
            <a:round/>
            <a:headEnd/>
            <a:tailEnd type="triangle" w="lg" len="lg"/>
          </a:ln>
        </p:spPr>
        <p:txBody>
          <a:bodyPr/>
          <a:lstStyle/>
          <a:p>
            <a:endParaRPr lang="en-US" sz="2880"/>
          </a:p>
        </p:txBody>
      </p:sp>
      <p:sp>
        <p:nvSpPr>
          <p:cNvPr id="7" name="Oval 115"/>
          <p:cNvSpPr>
            <a:spLocks noChangeArrowheads="1"/>
          </p:cNvSpPr>
          <p:nvPr/>
        </p:nvSpPr>
        <p:spPr bwMode="auto">
          <a:xfrm>
            <a:off x="3733800" y="3906203"/>
            <a:ext cx="7505699" cy="894397"/>
          </a:xfrm>
          <a:prstGeom prst="ellipse">
            <a:avLst/>
          </a:prstGeom>
          <a:noFill/>
          <a:ln w="50800">
            <a:solidFill>
              <a:srgbClr val="FF0000"/>
            </a:solidFill>
            <a:round/>
            <a:headEnd/>
            <a:tailEnd/>
          </a:ln>
        </p:spPr>
        <p:txBody>
          <a:bodyPr wrap="none" anchor="ctr"/>
          <a:lstStyle/>
          <a:p>
            <a:pPr algn="l" eaLnBrk="0" hangingPunct="0"/>
            <a:endParaRPr lang="en-US" sz="2880"/>
          </a:p>
        </p:txBody>
      </p:sp>
      <p:sp>
        <p:nvSpPr>
          <p:cNvPr id="8" name="TextBox 6"/>
          <p:cNvSpPr txBox="1">
            <a:spLocks noChangeArrowheads="1"/>
          </p:cNvSpPr>
          <p:nvPr/>
        </p:nvSpPr>
        <p:spPr bwMode="auto">
          <a:xfrm>
            <a:off x="3469006" y="3090446"/>
            <a:ext cx="2931794" cy="338554"/>
          </a:xfrm>
          <a:prstGeom prst="rect">
            <a:avLst/>
          </a:prstGeom>
          <a:solidFill>
            <a:srgbClr val="FFFFFF"/>
          </a:solidFill>
          <a:ln w="9525">
            <a:noFill/>
            <a:miter lim="800000"/>
            <a:headEnd/>
            <a:tailEnd/>
          </a:ln>
        </p:spPr>
        <p:txBody>
          <a:bodyPr>
            <a:spAutoFit/>
          </a:bodyPr>
          <a:lstStyle/>
          <a:p>
            <a:pPr algn="l"/>
            <a:r>
              <a:rPr lang="en-US" sz="1600" b="0" dirty="0">
                <a:solidFill>
                  <a:schemeClr val="tx2"/>
                </a:solidFill>
              </a:rPr>
              <a:t>Expectation</a:t>
            </a:r>
          </a:p>
        </p:txBody>
      </p:sp>
    </p:spTree>
    <p:extLst>
      <p:ext uri="{BB962C8B-B14F-4D97-AF65-F5344CB8AC3E}">
        <p14:creationId xmlns:p14="http://schemas.microsoft.com/office/powerpoint/2010/main" val="14991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90078" y="3694192"/>
            <a:ext cx="5093201" cy="335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319" y="0"/>
            <a:ext cx="6362483"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0334" y="549853"/>
            <a:ext cx="3108960" cy="1371600"/>
          </a:xfrm>
        </p:spPr>
        <p:txBody>
          <a:bodyPr>
            <a:normAutofit fontScale="90000"/>
          </a:bodyPr>
          <a:lstStyle/>
          <a:p>
            <a:r>
              <a:rPr lang="en-US" sz="4560" dirty="0">
                <a:solidFill>
                  <a:schemeClr val="bg2"/>
                </a:solidFill>
              </a:rPr>
              <a:t>Effect of</a:t>
            </a:r>
            <a:br>
              <a:rPr lang="en-US" sz="4560" dirty="0">
                <a:solidFill>
                  <a:schemeClr val="bg2"/>
                </a:solidFill>
              </a:rPr>
            </a:br>
            <a:r>
              <a:rPr lang="en-US" sz="4560" dirty="0">
                <a:solidFill>
                  <a:schemeClr val="bg2"/>
                </a:solidFill>
              </a:rPr>
              <a:t>Academic</a:t>
            </a:r>
            <a:br>
              <a:rPr lang="en-US" sz="4560" dirty="0"/>
            </a:br>
            <a:r>
              <a:rPr lang="en-US" sz="4560" dirty="0">
                <a:solidFill>
                  <a:schemeClr val="bg2"/>
                </a:solidFill>
              </a:rPr>
              <a:t>Year</a:t>
            </a:r>
            <a:br>
              <a:rPr lang="en-US" sz="4560" dirty="0">
                <a:solidFill>
                  <a:schemeClr val="bg2"/>
                </a:solidFill>
              </a:rPr>
            </a:br>
            <a:r>
              <a:rPr lang="en-US" sz="4560" dirty="0">
                <a:solidFill>
                  <a:schemeClr val="bg2"/>
                </a:solidFill>
              </a:rPr>
              <a:t>Averaging</a:t>
            </a:r>
          </a:p>
        </p:txBody>
      </p:sp>
      <p:sp>
        <p:nvSpPr>
          <p:cNvPr id="4" name="Oval 3"/>
          <p:cNvSpPr/>
          <p:nvPr/>
        </p:nvSpPr>
        <p:spPr bwMode="auto">
          <a:xfrm>
            <a:off x="6126482" y="1277210"/>
            <a:ext cx="659675" cy="1280160"/>
          </a:xfrm>
          <a:prstGeom prst="ellipse">
            <a:avLst/>
          </a:prstGeom>
          <a:noFill/>
          <a:ln w="38100" cap="flat" cmpd="sng" algn="ctr">
            <a:solidFill>
              <a:srgbClr val="0099FF"/>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36"/>
            <a:endParaRPr lang="en-US" sz="2880" baseline="-25000">
              <a:latin typeface="Arial" pitchFamily="-108" charset="-52"/>
              <a:ea typeface="ＭＳ Ｐゴシック" pitchFamily="-108" charset="-128"/>
              <a:cs typeface="ＭＳ Ｐゴシック" pitchFamily="-108" charset="-128"/>
            </a:endParaRPr>
          </a:p>
        </p:txBody>
      </p:sp>
      <p:sp>
        <p:nvSpPr>
          <p:cNvPr id="13" name="Oval 12"/>
          <p:cNvSpPr/>
          <p:nvPr/>
        </p:nvSpPr>
        <p:spPr bwMode="auto">
          <a:xfrm>
            <a:off x="10271760" y="5029200"/>
            <a:ext cx="548640" cy="640080"/>
          </a:xfrm>
          <a:prstGeom prst="ellipse">
            <a:avLst/>
          </a:prstGeom>
          <a:noFill/>
          <a:ln w="38100" cap="flat" cmpd="sng" algn="ctr">
            <a:solidFill>
              <a:srgbClr val="00B05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36"/>
            <a:endParaRPr lang="en-US" sz="2880" baseline="-25000">
              <a:latin typeface="Arial" pitchFamily="-108" charset="-52"/>
              <a:ea typeface="ＭＳ Ｐゴシック" pitchFamily="-108" charset="-128"/>
              <a:cs typeface="ＭＳ Ｐゴシック" pitchFamily="-108" charset="-128"/>
            </a:endParaRPr>
          </a:p>
        </p:txBody>
      </p:sp>
      <p:cxnSp>
        <p:nvCxnSpPr>
          <p:cNvPr id="7" name="Straight Arrow Connector 6"/>
          <p:cNvCxnSpPr>
            <a:cxnSpLocks/>
          </p:cNvCxnSpPr>
          <p:nvPr/>
        </p:nvCxnSpPr>
        <p:spPr bwMode="auto">
          <a:xfrm>
            <a:off x="6786156" y="1737360"/>
            <a:ext cx="3661082" cy="3291840"/>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
        <p:nvSpPr>
          <p:cNvPr id="11" name="TextBox 10"/>
          <p:cNvSpPr txBox="1"/>
          <p:nvPr/>
        </p:nvSpPr>
        <p:spPr>
          <a:xfrm>
            <a:off x="1825320" y="3962400"/>
            <a:ext cx="4320757" cy="3416320"/>
          </a:xfrm>
          <a:prstGeom prst="rect">
            <a:avLst/>
          </a:prstGeom>
          <a:noFill/>
        </p:spPr>
        <p:txBody>
          <a:bodyPr wrap="square" rtlCol="0">
            <a:spAutoFit/>
          </a:bodyPr>
          <a:lstStyle/>
          <a:p>
            <a:r>
              <a:rPr lang="en-US" sz="2700" dirty="0">
                <a:solidFill>
                  <a:schemeClr val="tx2"/>
                </a:solidFill>
              </a:rPr>
              <a:t>Causes a smoothing of the data—Note the fall/spring 5 and fall/spring 7 results compared to the academic year 5 and academic </a:t>
            </a:r>
            <a:br>
              <a:rPr lang="en-US" sz="2700" dirty="0">
                <a:solidFill>
                  <a:schemeClr val="tx2"/>
                </a:solidFill>
              </a:rPr>
            </a:br>
            <a:r>
              <a:rPr lang="en-US" sz="2700" dirty="0">
                <a:solidFill>
                  <a:schemeClr val="tx2"/>
                </a:solidFill>
              </a:rPr>
              <a:t>year 7 results.</a:t>
            </a:r>
          </a:p>
        </p:txBody>
      </p:sp>
      <p:sp>
        <p:nvSpPr>
          <p:cNvPr id="14" name="Oval 13"/>
          <p:cNvSpPr/>
          <p:nvPr/>
        </p:nvSpPr>
        <p:spPr bwMode="auto">
          <a:xfrm>
            <a:off x="5016573" y="1280160"/>
            <a:ext cx="659675" cy="1280160"/>
          </a:xfrm>
          <a:prstGeom prst="ellipse">
            <a:avLst/>
          </a:prstGeom>
          <a:noFill/>
          <a:ln w="38100" cap="flat" cmpd="sng" algn="ctr">
            <a:solidFill>
              <a:srgbClr val="0099FF"/>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36"/>
            <a:endParaRPr lang="en-US" sz="2880" baseline="-25000">
              <a:latin typeface="Arial" pitchFamily="-108" charset="-52"/>
              <a:ea typeface="ＭＳ Ｐゴシック" pitchFamily="-108" charset="-128"/>
              <a:cs typeface="ＭＳ Ｐゴシック" pitchFamily="-108" charset="-128"/>
            </a:endParaRPr>
          </a:p>
        </p:txBody>
      </p:sp>
      <p:sp>
        <p:nvSpPr>
          <p:cNvPr id="15" name="Oval 14"/>
          <p:cNvSpPr/>
          <p:nvPr/>
        </p:nvSpPr>
        <p:spPr bwMode="auto">
          <a:xfrm>
            <a:off x="9372600" y="4953000"/>
            <a:ext cx="548640" cy="640080"/>
          </a:xfrm>
          <a:prstGeom prst="ellipse">
            <a:avLst/>
          </a:prstGeom>
          <a:noFill/>
          <a:ln w="38100" cap="flat" cmpd="sng" algn="ctr">
            <a:solidFill>
              <a:srgbClr val="00B05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36"/>
            <a:endParaRPr lang="en-US" sz="2880" baseline="-25000">
              <a:latin typeface="Arial" pitchFamily="-108" charset="-52"/>
              <a:ea typeface="ＭＳ Ｐゴシック" pitchFamily="-108" charset="-128"/>
              <a:cs typeface="ＭＳ Ｐゴシック" pitchFamily="-108" charset="-128"/>
            </a:endParaRPr>
          </a:p>
        </p:txBody>
      </p:sp>
      <p:cxnSp>
        <p:nvCxnSpPr>
          <p:cNvPr id="16" name="Straight Arrow Connector 15"/>
          <p:cNvCxnSpPr>
            <a:cxnSpLocks/>
            <a:endCxn id="15" idx="1"/>
          </p:cNvCxnSpPr>
          <p:nvPr/>
        </p:nvCxnSpPr>
        <p:spPr bwMode="auto">
          <a:xfrm>
            <a:off x="5791201" y="2173077"/>
            <a:ext cx="3661746" cy="2873662"/>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211809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1" grpId="0"/>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Scaled Score Method</a:t>
            </a:r>
          </a:p>
        </p:txBody>
      </p:sp>
      <p:sp>
        <p:nvSpPr>
          <p:cNvPr id="9" name="Text Box 10"/>
          <p:cNvSpPr txBox="1">
            <a:spLocks noChangeArrowheads="1"/>
          </p:cNvSpPr>
          <p:nvPr/>
        </p:nvSpPr>
        <p:spPr bwMode="auto">
          <a:xfrm>
            <a:off x="6964584" y="4482904"/>
            <a:ext cx="927734" cy="600164"/>
          </a:xfrm>
          <a:prstGeom prst="rect">
            <a:avLst/>
          </a:prstGeom>
          <a:noFill/>
          <a:ln w="9525">
            <a:noFill/>
            <a:miter lim="800000"/>
            <a:headEnd/>
            <a:tailEnd/>
          </a:ln>
        </p:spPr>
        <p:txBody>
          <a:bodyPr>
            <a:spAutoFit/>
          </a:bodyPr>
          <a:lstStyle/>
          <a:p>
            <a:pPr algn="l" eaLnBrk="0" hangingPunct="0">
              <a:spcBef>
                <a:spcPct val="50000"/>
              </a:spcBef>
            </a:pPr>
            <a:r>
              <a:rPr lang="en-US" sz="3300" b="0" dirty="0">
                <a:solidFill>
                  <a:schemeClr val="tx2"/>
                </a:solidFill>
                <a:effectLst/>
                <a:latin typeface="Arial" panose="020B0604020202020204" pitchFamily="34" charset="0"/>
                <a:cs typeface="Arial" panose="020B0604020202020204" pitchFamily="34" charset="0"/>
              </a:rPr>
              <a:t>1</a:t>
            </a:r>
          </a:p>
        </p:txBody>
      </p:sp>
      <p:sp>
        <p:nvSpPr>
          <p:cNvPr id="10" name="Text Box 11"/>
          <p:cNvSpPr txBox="1">
            <a:spLocks noChangeArrowheads="1"/>
          </p:cNvSpPr>
          <p:nvPr/>
        </p:nvSpPr>
        <p:spPr bwMode="auto">
          <a:xfrm>
            <a:off x="4320559" y="4833768"/>
            <a:ext cx="660732" cy="609398"/>
          </a:xfrm>
          <a:prstGeom prst="rect">
            <a:avLst/>
          </a:prstGeom>
          <a:noFill/>
          <a:ln w="9525">
            <a:noFill/>
            <a:miter lim="800000"/>
            <a:headEnd/>
            <a:tailEnd/>
          </a:ln>
        </p:spPr>
        <p:txBody>
          <a:bodyPr wrap="square">
            <a:spAutoFit/>
          </a:bodyPr>
          <a:lstStyle/>
          <a:p>
            <a:pPr algn="l" eaLnBrk="0" hangingPunct="0">
              <a:spcBef>
                <a:spcPct val="50000"/>
              </a:spcBef>
            </a:pPr>
            <a:r>
              <a:rPr lang="en-US" sz="3300" b="0" dirty="0">
                <a:solidFill>
                  <a:schemeClr val="tx2"/>
                </a:solidFill>
                <a:effectLst/>
                <a:latin typeface="Arial" panose="020B0604020202020204" pitchFamily="34" charset="0"/>
                <a:cs typeface="Arial" panose="020B0604020202020204" pitchFamily="34" charset="0"/>
              </a:rPr>
              <a:t>±</a:t>
            </a:r>
          </a:p>
        </p:txBody>
      </p:sp>
      <p:sp>
        <p:nvSpPr>
          <p:cNvPr id="11" name="Line 12"/>
          <p:cNvSpPr>
            <a:spLocks noChangeShapeType="1"/>
          </p:cNvSpPr>
          <p:nvPr/>
        </p:nvSpPr>
        <p:spPr bwMode="auto">
          <a:xfrm>
            <a:off x="4845542" y="5155194"/>
            <a:ext cx="4695826" cy="0"/>
          </a:xfrm>
          <a:prstGeom prst="line">
            <a:avLst/>
          </a:prstGeom>
          <a:ln>
            <a:solidFill>
              <a:schemeClr val="tx2"/>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sz="2880" dirty="0">
              <a:solidFill>
                <a:srgbClr val="000000"/>
              </a:solidFill>
            </a:endParaRPr>
          </a:p>
        </p:txBody>
      </p:sp>
      <p:sp>
        <p:nvSpPr>
          <p:cNvPr id="13" name="Line 14"/>
          <p:cNvSpPr>
            <a:spLocks noChangeShapeType="1"/>
          </p:cNvSpPr>
          <p:nvPr/>
        </p:nvSpPr>
        <p:spPr bwMode="auto">
          <a:xfrm>
            <a:off x="5212302" y="5443166"/>
            <a:ext cx="4617858" cy="0"/>
          </a:xfrm>
          <a:prstGeom prst="line">
            <a:avLst/>
          </a:prstGeom>
          <a:ln>
            <a:solidFill>
              <a:schemeClr val="tx2"/>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sz="2880">
              <a:solidFill>
                <a:srgbClr val="000000"/>
              </a:solidFill>
              <a:latin typeface="Arial"/>
              <a:cs typeface="Arial"/>
            </a:endParaRPr>
          </a:p>
        </p:txBody>
      </p:sp>
      <p:sp>
        <p:nvSpPr>
          <p:cNvPr id="17" name="Rectangle 16"/>
          <p:cNvSpPr/>
          <p:nvPr/>
        </p:nvSpPr>
        <p:spPr>
          <a:xfrm>
            <a:off x="5212302" y="5403264"/>
            <a:ext cx="3993401" cy="600164"/>
          </a:xfrm>
          <a:prstGeom prst="rect">
            <a:avLst/>
          </a:prstGeom>
        </p:spPr>
        <p:txBody>
          <a:bodyPr wrap="none">
            <a:spAutoFit/>
          </a:bodyPr>
          <a:lstStyle/>
          <a:p>
            <a:pPr>
              <a:spcBef>
                <a:spcPct val="50000"/>
              </a:spcBef>
            </a:pPr>
            <a:r>
              <a:rPr lang="en-US" sz="3300" b="0" dirty="0">
                <a:solidFill>
                  <a:schemeClr val="tx2"/>
                </a:solidFill>
                <a:effectLst/>
                <a:latin typeface="Arial" panose="020B0604020202020204" pitchFamily="34" charset="0"/>
                <a:cs typeface="Arial" panose="020B0604020202020204" pitchFamily="34" charset="0"/>
              </a:rPr>
              <a:t># of takers at </a:t>
            </a:r>
            <a:r>
              <a:rPr lang="en-US" sz="3300" b="0" dirty="0" err="1">
                <a:solidFill>
                  <a:schemeClr val="tx2"/>
                </a:solidFill>
                <a:effectLst/>
                <a:latin typeface="Arial" panose="020B0604020202020204" pitchFamily="34" charset="0"/>
                <a:cs typeface="Arial" panose="020B0604020202020204" pitchFamily="34" charset="0"/>
              </a:rPr>
              <a:t>Univ</a:t>
            </a:r>
            <a:r>
              <a:rPr lang="en-US" sz="3300" b="0" dirty="0">
                <a:solidFill>
                  <a:schemeClr val="tx2"/>
                </a:solidFill>
                <a:effectLst/>
                <a:latin typeface="Arial" panose="020B0604020202020204" pitchFamily="34" charset="0"/>
                <a:cs typeface="Arial" panose="020B0604020202020204" pitchFamily="34" charset="0"/>
              </a:rPr>
              <a:t> X</a:t>
            </a:r>
          </a:p>
        </p:txBody>
      </p:sp>
      <p:sp>
        <p:nvSpPr>
          <p:cNvPr id="12" name="Text Box 13"/>
          <p:cNvSpPr txBox="1">
            <a:spLocks noChangeArrowheads="1"/>
          </p:cNvSpPr>
          <p:nvPr/>
        </p:nvSpPr>
        <p:spPr bwMode="auto">
          <a:xfrm>
            <a:off x="4886243" y="5359427"/>
            <a:ext cx="493396" cy="609398"/>
          </a:xfrm>
          <a:prstGeom prst="rect">
            <a:avLst/>
          </a:prstGeom>
          <a:noFill/>
          <a:ln w="9525">
            <a:noFill/>
            <a:miter lim="800000"/>
            <a:headEnd/>
            <a:tailEnd/>
          </a:ln>
        </p:spPr>
        <p:txBody>
          <a:bodyPr wrap="square">
            <a:spAutoFit/>
          </a:bodyPr>
          <a:lstStyle/>
          <a:p>
            <a:pPr algn="l" eaLnBrk="0" hangingPunct="0">
              <a:spcBef>
                <a:spcPct val="50000"/>
              </a:spcBef>
            </a:pPr>
            <a:r>
              <a:rPr lang="en-US" sz="3300" b="0" dirty="0">
                <a:solidFill>
                  <a:schemeClr val="tx2"/>
                </a:solidFill>
                <a:effectLst/>
                <a:latin typeface="Arial" panose="020B0604020202020204" pitchFamily="34" charset="0"/>
                <a:cs typeface="Arial" panose="020B0604020202020204" pitchFamily="34" charset="0"/>
              </a:rPr>
              <a:t>√</a:t>
            </a:r>
          </a:p>
        </p:txBody>
      </p:sp>
      <p:sp>
        <p:nvSpPr>
          <p:cNvPr id="15" name="TextBox 14"/>
          <p:cNvSpPr txBox="1"/>
          <p:nvPr/>
        </p:nvSpPr>
        <p:spPr>
          <a:xfrm>
            <a:off x="2847951" y="2878402"/>
            <a:ext cx="1623061" cy="600164"/>
          </a:xfrm>
          <a:prstGeom prst="rect">
            <a:avLst/>
          </a:prstGeom>
          <a:noFill/>
        </p:spPr>
        <p:txBody>
          <a:bodyPr wrap="square" rtlCol="0">
            <a:spAutoFit/>
          </a:bodyPr>
          <a:lstStyle/>
          <a:p>
            <a:r>
              <a:rPr lang="en-US" sz="3300" b="0" dirty="0">
                <a:solidFill>
                  <a:schemeClr val="tx2"/>
                </a:solidFill>
                <a:effectLst/>
                <a:latin typeface="Arial" panose="020B0604020202020204" pitchFamily="34" charset="0"/>
                <a:cs typeface="Arial" panose="020B0604020202020204" pitchFamily="34" charset="0"/>
              </a:rPr>
              <a:t>S.S. =</a:t>
            </a:r>
          </a:p>
        </p:txBody>
      </p:sp>
      <p:sp>
        <p:nvSpPr>
          <p:cNvPr id="16" name="TextBox 15"/>
          <p:cNvSpPr txBox="1"/>
          <p:nvPr/>
        </p:nvSpPr>
        <p:spPr>
          <a:xfrm>
            <a:off x="4472208" y="2465650"/>
            <a:ext cx="6084827" cy="600164"/>
          </a:xfrm>
          <a:prstGeom prst="rect">
            <a:avLst/>
          </a:prstGeom>
          <a:noFill/>
        </p:spPr>
        <p:txBody>
          <a:bodyPr wrap="square" rtlCol="0">
            <a:spAutoFit/>
          </a:bodyPr>
          <a:lstStyle/>
          <a:p>
            <a:r>
              <a:rPr lang="en-US" sz="3300" b="0" dirty="0">
                <a:solidFill>
                  <a:schemeClr val="tx2"/>
                </a:solidFill>
                <a:effectLst/>
                <a:latin typeface="Arial" panose="020B0604020202020204" pitchFamily="34" charset="0"/>
                <a:cs typeface="Arial" panose="020B0604020202020204" pitchFamily="34" charset="0"/>
              </a:rPr>
              <a:t>PI for </a:t>
            </a:r>
            <a:r>
              <a:rPr lang="en-US" sz="3300" b="0" dirty="0" err="1">
                <a:solidFill>
                  <a:schemeClr val="tx2"/>
                </a:solidFill>
                <a:effectLst/>
                <a:latin typeface="Arial" panose="020B0604020202020204" pitchFamily="34" charset="0"/>
                <a:cs typeface="Arial" panose="020B0604020202020204" pitchFamily="34" charset="0"/>
              </a:rPr>
              <a:t>Univ</a:t>
            </a:r>
            <a:r>
              <a:rPr lang="en-US" sz="3300" b="0" dirty="0">
                <a:solidFill>
                  <a:schemeClr val="tx2"/>
                </a:solidFill>
                <a:effectLst/>
                <a:latin typeface="Arial" panose="020B0604020202020204" pitchFamily="34" charset="0"/>
                <a:cs typeface="Arial" panose="020B0604020202020204" pitchFamily="34" charset="0"/>
              </a:rPr>
              <a:t> X – PI comparator</a:t>
            </a:r>
          </a:p>
        </p:txBody>
      </p:sp>
      <p:sp>
        <p:nvSpPr>
          <p:cNvPr id="18" name="TextBox 17"/>
          <p:cNvSpPr txBox="1"/>
          <p:nvPr/>
        </p:nvSpPr>
        <p:spPr>
          <a:xfrm>
            <a:off x="4267200" y="3352800"/>
            <a:ext cx="7111388" cy="600164"/>
          </a:xfrm>
          <a:prstGeom prst="rect">
            <a:avLst/>
          </a:prstGeom>
          <a:noFill/>
        </p:spPr>
        <p:txBody>
          <a:bodyPr wrap="square" rtlCol="0">
            <a:spAutoFit/>
          </a:bodyPr>
          <a:lstStyle/>
          <a:p>
            <a:r>
              <a:rPr lang="en-US" sz="3300" b="0" dirty="0">
                <a:solidFill>
                  <a:schemeClr val="tx2"/>
                </a:solidFill>
                <a:effectLst/>
                <a:latin typeface="Arial" panose="020B0604020202020204" pitchFamily="34" charset="0"/>
                <a:cs typeface="Arial" panose="020B0604020202020204" pitchFamily="34" charset="0"/>
              </a:rPr>
              <a:t>PI comparator standard deviation </a:t>
            </a:r>
          </a:p>
        </p:txBody>
      </p:sp>
      <p:cxnSp>
        <p:nvCxnSpPr>
          <p:cNvPr id="20" name="Straight Connector 19"/>
          <p:cNvCxnSpPr/>
          <p:nvPr/>
        </p:nvCxnSpPr>
        <p:spPr bwMode="auto">
          <a:xfrm>
            <a:off x="4191000" y="3204912"/>
            <a:ext cx="6698933" cy="0"/>
          </a:xfrm>
          <a:prstGeom prst="line">
            <a:avLst/>
          </a:prstGeom>
          <a:ln>
            <a:solidFill>
              <a:srgbClr val="00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0706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40299"/>
            <a:ext cx="7726679" cy="536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42711" y="229261"/>
            <a:ext cx="9326880" cy="1371600"/>
          </a:xfrm>
        </p:spPr>
        <p:txBody>
          <a:bodyPr>
            <a:noAutofit/>
          </a:bodyPr>
          <a:lstStyle/>
          <a:p>
            <a:r>
              <a:rPr lang="en-US" dirty="0"/>
              <a:t>Comparison Using Scaled Score by Subject Area</a:t>
            </a:r>
          </a:p>
        </p:txBody>
      </p:sp>
      <p:sp>
        <p:nvSpPr>
          <p:cNvPr id="8" name="Oval 241"/>
          <p:cNvSpPr>
            <a:spLocks noChangeArrowheads="1"/>
          </p:cNvSpPr>
          <p:nvPr/>
        </p:nvSpPr>
        <p:spPr bwMode="auto">
          <a:xfrm>
            <a:off x="5135880" y="4114800"/>
            <a:ext cx="731520" cy="914400"/>
          </a:xfrm>
          <a:prstGeom prst="ellipse">
            <a:avLst/>
          </a:prstGeom>
          <a:noFill/>
          <a:ln w="50800">
            <a:solidFill>
              <a:srgbClr val="00B050"/>
            </a:solidFill>
            <a:round/>
            <a:headEnd/>
            <a:tailEnd/>
          </a:ln>
        </p:spPr>
        <p:txBody>
          <a:bodyPr wrap="none" anchor="ctr"/>
          <a:lstStyle/>
          <a:p>
            <a:pPr algn="l" eaLnBrk="0" hangingPunct="0"/>
            <a:endParaRPr lang="en-US" sz="2880"/>
          </a:p>
        </p:txBody>
      </p:sp>
      <p:sp>
        <p:nvSpPr>
          <p:cNvPr id="9" name="Oval 241"/>
          <p:cNvSpPr>
            <a:spLocks noChangeArrowheads="1"/>
          </p:cNvSpPr>
          <p:nvPr/>
        </p:nvSpPr>
        <p:spPr bwMode="auto">
          <a:xfrm>
            <a:off x="7848600" y="4191000"/>
            <a:ext cx="731520" cy="914400"/>
          </a:xfrm>
          <a:prstGeom prst="ellipse">
            <a:avLst/>
          </a:prstGeom>
          <a:noFill/>
          <a:ln w="50800">
            <a:solidFill>
              <a:srgbClr val="00B050"/>
            </a:solidFill>
            <a:round/>
            <a:headEnd/>
            <a:tailEnd/>
          </a:ln>
        </p:spPr>
        <p:txBody>
          <a:bodyPr wrap="none" anchor="ctr"/>
          <a:lstStyle/>
          <a:p>
            <a:pPr algn="l" eaLnBrk="0" hangingPunct="0"/>
            <a:endParaRPr lang="en-US" sz="2880"/>
          </a:p>
        </p:txBody>
      </p:sp>
      <p:sp>
        <p:nvSpPr>
          <p:cNvPr id="11" name="Line 206"/>
          <p:cNvSpPr>
            <a:spLocks noChangeShapeType="1"/>
          </p:cNvSpPr>
          <p:nvPr/>
        </p:nvSpPr>
        <p:spPr bwMode="auto">
          <a:xfrm flipH="1">
            <a:off x="8945880" y="2782638"/>
            <a:ext cx="731520" cy="1713162"/>
          </a:xfrm>
          <a:prstGeom prst="line">
            <a:avLst/>
          </a:prstGeom>
          <a:noFill/>
          <a:ln w="25400">
            <a:solidFill>
              <a:srgbClr val="0000FF"/>
            </a:solidFill>
            <a:round/>
            <a:headEnd/>
            <a:tailEnd type="triangle" w="lg" len="lg"/>
          </a:ln>
        </p:spPr>
        <p:txBody>
          <a:bodyPr/>
          <a:lstStyle/>
          <a:p>
            <a:endParaRPr lang="en-US" sz="2880"/>
          </a:p>
        </p:txBody>
      </p:sp>
      <p:sp>
        <p:nvSpPr>
          <p:cNvPr id="12" name="TextBox 6"/>
          <p:cNvSpPr txBox="1">
            <a:spLocks noChangeArrowheads="1"/>
          </p:cNvSpPr>
          <p:nvPr/>
        </p:nvSpPr>
        <p:spPr bwMode="auto">
          <a:xfrm>
            <a:off x="9144000" y="2404646"/>
            <a:ext cx="2929890" cy="338554"/>
          </a:xfrm>
          <a:prstGeom prst="rect">
            <a:avLst/>
          </a:prstGeom>
          <a:noFill/>
          <a:ln w="9525">
            <a:noFill/>
            <a:miter lim="800000"/>
            <a:headEnd/>
            <a:tailEnd/>
          </a:ln>
        </p:spPr>
        <p:txBody>
          <a:bodyPr wrap="square">
            <a:spAutoFit/>
          </a:bodyPr>
          <a:lstStyle/>
          <a:p>
            <a:pPr algn="l"/>
            <a:r>
              <a:rPr lang="en-US" sz="1600" b="0" dirty="0">
                <a:solidFill>
                  <a:srgbClr val="000000"/>
                </a:solidFill>
                <a:effectLst/>
              </a:rPr>
              <a:t>Expectation</a:t>
            </a:r>
          </a:p>
        </p:txBody>
      </p:sp>
    </p:spTree>
    <p:extLst>
      <p:ext uri="{BB962C8B-B14F-4D97-AF65-F5344CB8AC3E}">
        <p14:creationId xmlns:p14="http://schemas.microsoft.com/office/powerpoint/2010/main" val="296072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A6DD0-EC43-46C4-8CB5-02C29878589E}"/>
              </a:ext>
            </a:extLst>
          </p:cNvPr>
          <p:cNvPicPr>
            <a:picLocks noChangeAspect="1"/>
          </p:cNvPicPr>
          <p:nvPr/>
        </p:nvPicPr>
        <p:blipFill>
          <a:blip r:embed="rId3"/>
          <a:stretch>
            <a:fillRect/>
          </a:stretch>
        </p:blipFill>
        <p:spPr>
          <a:xfrm>
            <a:off x="2819400" y="1981200"/>
            <a:ext cx="8025380" cy="4945380"/>
          </a:xfrm>
          <a:prstGeom prst="rect">
            <a:avLst/>
          </a:prstGeom>
        </p:spPr>
      </p:pic>
      <p:sp>
        <p:nvSpPr>
          <p:cNvPr id="2" name="Title 1"/>
          <p:cNvSpPr>
            <a:spLocks noGrp="1"/>
          </p:cNvSpPr>
          <p:nvPr>
            <p:ph type="title"/>
          </p:nvPr>
        </p:nvSpPr>
        <p:spPr>
          <a:xfrm>
            <a:off x="2651760" y="365760"/>
            <a:ext cx="9326880" cy="1371600"/>
          </a:xfrm>
        </p:spPr>
        <p:txBody>
          <a:bodyPr>
            <a:noAutofit/>
          </a:bodyPr>
          <a:lstStyle/>
          <a:p>
            <a:r>
              <a:rPr lang="en-US" dirty="0"/>
              <a:t>Comparison Using Scaled </a:t>
            </a:r>
            <a:br>
              <a:rPr lang="en-US" dirty="0"/>
            </a:br>
            <a:r>
              <a:rPr lang="en-US" dirty="0"/>
              <a:t>Score by Subject Area</a:t>
            </a:r>
          </a:p>
        </p:txBody>
      </p:sp>
      <p:sp>
        <p:nvSpPr>
          <p:cNvPr id="6" name="Line 206"/>
          <p:cNvSpPr>
            <a:spLocks noChangeShapeType="1"/>
          </p:cNvSpPr>
          <p:nvPr/>
        </p:nvSpPr>
        <p:spPr bwMode="auto">
          <a:xfrm flipH="1">
            <a:off x="9525000" y="2895600"/>
            <a:ext cx="457200" cy="1371600"/>
          </a:xfrm>
          <a:prstGeom prst="line">
            <a:avLst/>
          </a:prstGeom>
          <a:noFill/>
          <a:ln w="25400">
            <a:solidFill>
              <a:srgbClr val="0000FF"/>
            </a:solidFill>
            <a:round/>
            <a:headEnd/>
            <a:tailEnd type="triangle" w="lg" len="lg"/>
          </a:ln>
        </p:spPr>
        <p:txBody>
          <a:bodyPr/>
          <a:lstStyle/>
          <a:p>
            <a:endParaRPr lang="en-US" sz="2880"/>
          </a:p>
        </p:txBody>
      </p:sp>
      <p:sp>
        <p:nvSpPr>
          <p:cNvPr id="7" name="Oval 207"/>
          <p:cNvSpPr>
            <a:spLocks noChangeArrowheads="1"/>
          </p:cNvSpPr>
          <p:nvPr/>
        </p:nvSpPr>
        <p:spPr bwMode="auto">
          <a:xfrm>
            <a:off x="5105400" y="4114800"/>
            <a:ext cx="1313970" cy="897254"/>
          </a:xfrm>
          <a:prstGeom prst="ellipse">
            <a:avLst/>
          </a:prstGeom>
          <a:noFill/>
          <a:ln w="50800">
            <a:solidFill>
              <a:srgbClr val="FF0000"/>
            </a:solidFill>
            <a:round/>
            <a:headEnd/>
            <a:tailEnd/>
          </a:ln>
        </p:spPr>
        <p:txBody>
          <a:bodyPr wrap="none" anchor="ctr"/>
          <a:lstStyle/>
          <a:p>
            <a:pPr algn="l" eaLnBrk="0" hangingPunct="0"/>
            <a:endParaRPr lang="en-US" sz="2880"/>
          </a:p>
        </p:txBody>
      </p:sp>
      <p:sp>
        <p:nvSpPr>
          <p:cNvPr id="8" name="TextBox 6"/>
          <p:cNvSpPr txBox="1">
            <a:spLocks noChangeArrowheads="1"/>
          </p:cNvSpPr>
          <p:nvPr/>
        </p:nvSpPr>
        <p:spPr bwMode="auto">
          <a:xfrm>
            <a:off x="9372600" y="2557046"/>
            <a:ext cx="2204900" cy="338554"/>
          </a:xfrm>
          <a:prstGeom prst="rect">
            <a:avLst/>
          </a:prstGeom>
          <a:noFill/>
          <a:ln w="9525">
            <a:noFill/>
            <a:miter lim="800000"/>
            <a:headEnd/>
            <a:tailEnd/>
          </a:ln>
        </p:spPr>
        <p:txBody>
          <a:bodyPr wrap="square">
            <a:spAutoFit/>
          </a:bodyPr>
          <a:lstStyle/>
          <a:p>
            <a:pPr algn="l"/>
            <a:r>
              <a:rPr lang="en-US" sz="1600" b="0" dirty="0">
                <a:solidFill>
                  <a:srgbClr val="000000"/>
                </a:solidFill>
                <a:effectLst/>
              </a:rPr>
              <a:t>Expectation</a:t>
            </a:r>
          </a:p>
        </p:txBody>
      </p:sp>
    </p:spTree>
    <p:extLst>
      <p:ext uri="{BB962C8B-B14F-4D97-AF65-F5344CB8AC3E}">
        <p14:creationId xmlns:p14="http://schemas.microsoft.com/office/powerpoint/2010/main" val="367251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01045"/>
            <a:ext cx="5978430" cy="327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927" y="-22860"/>
            <a:ext cx="5861273" cy="41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326880" y="1251584"/>
            <a:ext cx="3108960" cy="1371600"/>
          </a:xfrm>
        </p:spPr>
        <p:txBody>
          <a:bodyPr>
            <a:normAutofit fontScale="90000"/>
          </a:bodyPr>
          <a:lstStyle/>
          <a:p>
            <a:r>
              <a:rPr lang="en-US" sz="4560" dirty="0"/>
              <a:t>Academic</a:t>
            </a:r>
            <a:br>
              <a:rPr lang="en-US" sz="4560" dirty="0"/>
            </a:br>
            <a:r>
              <a:rPr lang="en-US" sz="4560" dirty="0"/>
              <a:t>Year</a:t>
            </a:r>
            <a:br>
              <a:rPr lang="en-US" sz="4560" dirty="0"/>
            </a:br>
            <a:r>
              <a:rPr lang="en-US" sz="4560" dirty="0"/>
              <a:t>Averaging</a:t>
            </a:r>
          </a:p>
        </p:txBody>
      </p:sp>
      <p:sp>
        <p:nvSpPr>
          <p:cNvPr id="4" name="Oval 3"/>
          <p:cNvSpPr/>
          <p:nvPr/>
        </p:nvSpPr>
        <p:spPr bwMode="auto">
          <a:xfrm>
            <a:off x="4448832" y="989161"/>
            <a:ext cx="554240" cy="2156071"/>
          </a:xfrm>
          <a:prstGeom prst="ellipse">
            <a:avLst/>
          </a:prstGeom>
          <a:noFill/>
          <a:ln w="38100" cap="flat" cmpd="sng" algn="ctr">
            <a:solidFill>
              <a:srgbClr val="0099FF"/>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a:effectLst/>
              <a:latin typeface="Arial" pitchFamily="-108" charset="-52"/>
              <a:ea typeface="ＭＳ Ｐゴシック" pitchFamily="-108" charset="-128"/>
              <a:cs typeface="ＭＳ Ｐゴシック" pitchFamily="-108" charset="-128"/>
            </a:endParaRPr>
          </a:p>
        </p:txBody>
      </p:sp>
      <p:sp>
        <p:nvSpPr>
          <p:cNvPr id="13" name="Oval 12"/>
          <p:cNvSpPr/>
          <p:nvPr/>
        </p:nvSpPr>
        <p:spPr bwMode="auto">
          <a:xfrm>
            <a:off x="8091104" y="4572000"/>
            <a:ext cx="671896" cy="731520"/>
          </a:xfrm>
          <a:prstGeom prst="ellipse">
            <a:avLst/>
          </a:prstGeom>
          <a:noFill/>
          <a:ln w="38100" cap="flat" cmpd="sng" algn="ctr">
            <a:solidFill>
              <a:srgbClr val="00B05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a:effectLst/>
              <a:latin typeface="Arial" pitchFamily="-108" charset="-52"/>
              <a:ea typeface="ＭＳ Ｐゴシック" pitchFamily="-108" charset="-128"/>
              <a:cs typeface="ＭＳ Ｐゴシック" pitchFamily="-108" charset="-128"/>
            </a:endParaRPr>
          </a:p>
        </p:txBody>
      </p:sp>
      <p:cxnSp>
        <p:nvCxnSpPr>
          <p:cNvPr id="7" name="Straight Arrow Connector 6"/>
          <p:cNvCxnSpPr>
            <a:cxnSpLocks/>
            <a:stCxn id="4" idx="0"/>
          </p:cNvCxnSpPr>
          <p:nvPr/>
        </p:nvCxnSpPr>
        <p:spPr bwMode="auto">
          <a:xfrm>
            <a:off x="4725952" y="989161"/>
            <a:ext cx="3701100" cy="3506639"/>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
        <p:nvSpPr>
          <p:cNvPr id="17" name="Oval 16"/>
          <p:cNvSpPr/>
          <p:nvPr/>
        </p:nvSpPr>
        <p:spPr bwMode="auto">
          <a:xfrm>
            <a:off x="5269280" y="914400"/>
            <a:ext cx="609665" cy="2156071"/>
          </a:xfrm>
          <a:prstGeom prst="ellipse">
            <a:avLst/>
          </a:prstGeom>
          <a:noFill/>
          <a:ln w="38100" cap="flat" cmpd="sng" algn="ctr">
            <a:solidFill>
              <a:srgbClr val="0099FF"/>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a:effectLst/>
              <a:latin typeface="Arial" pitchFamily="-108" charset="-52"/>
              <a:ea typeface="ＭＳ Ｐゴシック" pitchFamily="-108" charset="-128"/>
              <a:cs typeface="ＭＳ Ｐゴシック" pitchFamily="-108" charset="-128"/>
            </a:endParaRPr>
          </a:p>
        </p:txBody>
      </p:sp>
      <p:sp>
        <p:nvSpPr>
          <p:cNvPr id="18" name="Oval 17"/>
          <p:cNvSpPr/>
          <p:nvPr/>
        </p:nvSpPr>
        <p:spPr bwMode="auto">
          <a:xfrm>
            <a:off x="9067800" y="4602480"/>
            <a:ext cx="671896" cy="731520"/>
          </a:xfrm>
          <a:prstGeom prst="ellipse">
            <a:avLst/>
          </a:prstGeom>
          <a:noFill/>
          <a:ln w="38100" cap="flat" cmpd="sng" algn="ctr">
            <a:solidFill>
              <a:srgbClr val="00B05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a:effectLst/>
              <a:latin typeface="Arial" pitchFamily="-108" charset="-52"/>
              <a:ea typeface="ＭＳ Ｐゴシック" pitchFamily="-108" charset="-128"/>
              <a:cs typeface="ＭＳ Ｐゴシック" pitchFamily="-108" charset="-128"/>
            </a:endParaRPr>
          </a:p>
        </p:txBody>
      </p:sp>
      <p:cxnSp>
        <p:nvCxnSpPr>
          <p:cNvPr id="19" name="Straight Arrow Connector 18"/>
          <p:cNvCxnSpPr>
            <a:cxnSpLocks/>
            <a:stCxn id="17" idx="0"/>
          </p:cNvCxnSpPr>
          <p:nvPr/>
        </p:nvCxnSpPr>
        <p:spPr bwMode="auto">
          <a:xfrm>
            <a:off x="5574113" y="914400"/>
            <a:ext cx="3752767" cy="3581400"/>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40514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926080"/>
            <a:ext cx="10058400" cy="1371600"/>
          </a:xfrm>
        </p:spPr>
        <p:txBody>
          <a:bodyPr/>
          <a:lstStyle/>
          <a:p>
            <a:pPr algn="ctr"/>
            <a:r>
              <a:rPr lang="en-US" dirty="0"/>
              <a:t>Examples of Assessing Some of the ABET (1)–(7) Outcomes</a:t>
            </a:r>
          </a:p>
        </p:txBody>
      </p:sp>
    </p:spTree>
    <p:extLst>
      <p:ext uri="{BB962C8B-B14F-4D97-AF65-F5344CB8AC3E}">
        <p14:creationId xmlns:p14="http://schemas.microsoft.com/office/powerpoint/2010/main" val="402918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of the FE Exam for Assessment</a:t>
            </a:r>
            <a:endParaRPr lang="en-US" dirty="0">
              <a:solidFill>
                <a:srgbClr val="FF6600"/>
              </a:solidFill>
            </a:endParaRPr>
          </a:p>
        </p:txBody>
      </p:sp>
      <p:sp>
        <p:nvSpPr>
          <p:cNvPr id="3" name="Content Placeholder 2"/>
          <p:cNvSpPr>
            <a:spLocks noGrp="1"/>
          </p:cNvSpPr>
          <p:nvPr>
            <p:ph idx="1"/>
          </p:nvPr>
        </p:nvSpPr>
        <p:spPr/>
        <p:txBody>
          <a:bodyPr/>
          <a:lstStyle/>
          <a:p>
            <a:pPr marL="548640" indent="-548640">
              <a:buFont typeface="Arial" panose="020B0604020202020204" pitchFamily="34" charset="0"/>
              <a:buChar char="•"/>
            </a:pPr>
            <a:r>
              <a:rPr lang="en-US" sz="3300" dirty="0">
                <a:latin typeface="Arial" panose="020B0604020202020204" pitchFamily="34" charset="0"/>
                <a:cs typeface="Arial" panose="020B0604020202020204" pitchFamily="34" charset="0"/>
              </a:rPr>
              <a:t>It is a direct method of objective assessment with comparisons of institutional results against national results.</a:t>
            </a:r>
          </a:p>
          <a:p>
            <a:pPr marL="548640" indent="-548640">
              <a:buFont typeface="Arial" panose="020B0604020202020204" pitchFamily="34" charset="0"/>
              <a:buChar char="•"/>
            </a:pPr>
            <a:r>
              <a:rPr lang="en-US" sz="3300" dirty="0">
                <a:latin typeface="Arial" panose="020B0604020202020204" pitchFamily="34" charset="0"/>
                <a:cs typeface="Arial" panose="020B0604020202020204" pitchFamily="34" charset="0"/>
              </a:rPr>
              <a:t>Assessment does not use pass rates but rather how students perform on individual exam areas.</a:t>
            </a:r>
          </a:p>
          <a:p>
            <a:pPr marL="548640" indent="-548640">
              <a:buFont typeface="Arial" panose="020B0604020202020204" pitchFamily="34" charset="0"/>
              <a:buChar char="•"/>
            </a:pPr>
            <a:r>
              <a:rPr lang="en-US" sz="3300" dirty="0">
                <a:latin typeface="Arial" panose="020B0604020202020204" pitchFamily="34" charset="0"/>
                <a:cs typeface="Arial" panose="020B0604020202020204" pitchFamily="34" charset="0"/>
              </a:rPr>
              <a:t>Because there are over 50,000 FE examinees per year, it provides high reliability.</a:t>
            </a:r>
          </a:p>
          <a:p>
            <a:pPr marL="0" indent="0">
              <a:buNone/>
            </a:pPr>
            <a:endParaRPr lang="en-US" sz="2880" dirty="0"/>
          </a:p>
        </p:txBody>
      </p:sp>
    </p:spTree>
    <p:extLst>
      <p:ext uri="{BB962C8B-B14F-4D97-AF65-F5344CB8AC3E}">
        <p14:creationId xmlns:p14="http://schemas.microsoft.com/office/powerpoint/2010/main" val="411997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931" y="1420861"/>
            <a:ext cx="9309469" cy="554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52600" y="466566"/>
            <a:ext cx="10351732" cy="822960"/>
          </a:xfrm>
        </p:spPr>
        <p:txBody>
          <a:bodyPr/>
          <a:lstStyle/>
          <a:p>
            <a:r>
              <a:rPr lang="en-US" sz="3360" b="1" dirty="0">
                <a:solidFill>
                  <a:schemeClr val="tx1"/>
                </a:solidFill>
                <a:latin typeface="Arial" panose="020B0604020202020204" pitchFamily="34" charset="0"/>
                <a:cs typeface="Arial" panose="020B0604020202020204" pitchFamily="34" charset="0"/>
              </a:rPr>
              <a:t>Outcome 1: Ability to Apply Math and Science</a:t>
            </a:r>
          </a:p>
        </p:txBody>
      </p:sp>
      <p:sp>
        <p:nvSpPr>
          <p:cNvPr id="4" name="Donut 3"/>
          <p:cNvSpPr/>
          <p:nvPr/>
        </p:nvSpPr>
        <p:spPr bwMode="auto">
          <a:xfrm>
            <a:off x="6553200" y="4114800"/>
            <a:ext cx="777240" cy="1508760"/>
          </a:xfrm>
          <a:prstGeom prst="donut">
            <a:avLst>
              <a:gd name="adj" fmla="val 0"/>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a:effectLst/>
              <a:latin typeface="Arial" pitchFamily="-108" charset="-52"/>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904114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518" y="1424395"/>
            <a:ext cx="10184682" cy="558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1522662" y="499106"/>
            <a:ext cx="11202738" cy="796294"/>
          </a:xfrm>
        </p:spPr>
        <p:txBody>
          <a:bodyPr/>
          <a:lstStyle/>
          <a:p>
            <a:pPr algn="ctr"/>
            <a:r>
              <a:rPr lang="en-US" sz="3360" b="1" dirty="0">
                <a:solidFill>
                  <a:schemeClr val="tx1"/>
                </a:solidFill>
                <a:latin typeface="Arial" panose="020B0604020202020204" pitchFamily="34" charset="0"/>
                <a:cs typeface="Arial" panose="020B0604020202020204" pitchFamily="34" charset="0"/>
              </a:rPr>
              <a:t>Outcome 1: Ability to Solve Engineering Problems</a:t>
            </a:r>
          </a:p>
        </p:txBody>
      </p:sp>
      <p:sp>
        <p:nvSpPr>
          <p:cNvPr id="5" name="Donut 4"/>
          <p:cNvSpPr/>
          <p:nvPr/>
        </p:nvSpPr>
        <p:spPr bwMode="auto">
          <a:xfrm>
            <a:off x="6004560" y="4724400"/>
            <a:ext cx="777240" cy="853440"/>
          </a:xfrm>
          <a:prstGeom prst="donut">
            <a:avLst>
              <a:gd name="adj" fmla="val 0"/>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a:effectLst/>
              <a:latin typeface="Arial" pitchFamily="-108" charset="-52"/>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88362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05000" y="422906"/>
            <a:ext cx="10972800" cy="796294"/>
          </a:xfrm>
        </p:spPr>
        <p:txBody>
          <a:bodyPr/>
          <a:lstStyle/>
          <a:p>
            <a:pPr algn="ctr"/>
            <a:r>
              <a:rPr lang="en-US" sz="3360" b="1" dirty="0">
                <a:solidFill>
                  <a:schemeClr val="tx1"/>
                </a:solidFill>
                <a:latin typeface="Arial" panose="020B0604020202020204" pitchFamily="34" charset="0"/>
                <a:cs typeface="Arial" panose="020B0604020202020204" pitchFamily="34" charset="0"/>
              </a:rPr>
              <a:t>Outcome 1: Ability to Solve Engineering Problems</a:t>
            </a:r>
          </a:p>
        </p:txBody>
      </p:sp>
      <p:sp>
        <p:nvSpPr>
          <p:cNvPr id="6" name="TextBox 5"/>
          <p:cNvSpPr txBox="1"/>
          <p:nvPr/>
        </p:nvSpPr>
        <p:spPr>
          <a:xfrm>
            <a:off x="8138160" y="6035040"/>
            <a:ext cx="822960" cy="424732"/>
          </a:xfrm>
          <a:prstGeom prst="rect">
            <a:avLst/>
          </a:prstGeom>
          <a:noFill/>
        </p:spPr>
        <p:txBody>
          <a:bodyPr wrap="square" rtlCol="0">
            <a:spAutoFit/>
          </a:bodyPr>
          <a:lstStyle/>
          <a:p>
            <a:r>
              <a:rPr lang="en-US" sz="2160" dirty="0">
                <a:solidFill>
                  <a:schemeClr val="tx2"/>
                </a:solidFill>
              </a:rPr>
              <a:t>(AY)</a:t>
            </a:r>
          </a:p>
        </p:txBody>
      </p:sp>
      <p:pic>
        <p:nvPicPr>
          <p:cNvPr id="2" name="Picture 1">
            <a:extLst>
              <a:ext uri="{FF2B5EF4-FFF2-40B4-BE49-F238E27FC236}">
                <a16:creationId xmlns:a16="http://schemas.microsoft.com/office/drawing/2014/main" id="{A204611C-AA2E-4FCB-A982-0731C70A17A8}"/>
              </a:ext>
            </a:extLst>
          </p:cNvPr>
          <p:cNvPicPr>
            <a:picLocks noChangeAspect="1"/>
          </p:cNvPicPr>
          <p:nvPr/>
        </p:nvPicPr>
        <p:blipFill>
          <a:blip r:embed="rId3"/>
          <a:stretch>
            <a:fillRect/>
          </a:stretch>
        </p:blipFill>
        <p:spPr>
          <a:xfrm>
            <a:off x="2296975" y="1371601"/>
            <a:ext cx="10108141" cy="5525587"/>
          </a:xfrm>
          <a:prstGeom prst="rect">
            <a:avLst/>
          </a:prstGeom>
        </p:spPr>
      </p:pic>
      <p:sp>
        <p:nvSpPr>
          <p:cNvPr id="5" name="Donut 4"/>
          <p:cNvSpPr/>
          <p:nvPr/>
        </p:nvSpPr>
        <p:spPr bwMode="auto">
          <a:xfrm>
            <a:off x="9315906" y="4134395"/>
            <a:ext cx="777240" cy="1058090"/>
          </a:xfrm>
          <a:prstGeom prst="donut">
            <a:avLst>
              <a:gd name="adj" fmla="val 0"/>
            </a:avLst>
          </a:prstGeom>
          <a:solidFill>
            <a:srgbClr val="FF0000"/>
          </a:solidFill>
          <a:ln w="38100" cap="flat" cmpd="sng" algn="ctr">
            <a:solidFill>
              <a:srgbClr val="00B05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dirty="0">
              <a:effectLst/>
              <a:latin typeface="Arial" pitchFamily="-108" charset="-52"/>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245548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CD3AC-DF4C-4316-AEC6-A2D89CB23324}"/>
              </a:ext>
            </a:extLst>
          </p:cNvPr>
          <p:cNvPicPr>
            <a:picLocks noChangeAspect="1"/>
          </p:cNvPicPr>
          <p:nvPr/>
        </p:nvPicPr>
        <p:blipFill>
          <a:blip r:embed="rId3"/>
          <a:stretch>
            <a:fillRect/>
          </a:stretch>
        </p:blipFill>
        <p:spPr>
          <a:xfrm>
            <a:off x="2209800" y="1332410"/>
            <a:ext cx="10384942" cy="5676900"/>
          </a:xfrm>
          <a:prstGeom prst="rect">
            <a:avLst/>
          </a:prstGeom>
        </p:spPr>
      </p:pic>
      <p:sp>
        <p:nvSpPr>
          <p:cNvPr id="2" name="Title 1"/>
          <p:cNvSpPr>
            <a:spLocks noGrp="1"/>
          </p:cNvSpPr>
          <p:nvPr>
            <p:ph type="title"/>
          </p:nvPr>
        </p:nvSpPr>
        <p:spPr>
          <a:xfrm>
            <a:off x="1985556" y="509450"/>
            <a:ext cx="10816045" cy="822960"/>
          </a:xfrm>
        </p:spPr>
        <p:txBody>
          <a:bodyPr/>
          <a:lstStyle/>
          <a:p>
            <a:r>
              <a:rPr lang="en-US" sz="3360" b="1" dirty="0">
                <a:solidFill>
                  <a:schemeClr val="tx1"/>
                </a:solidFill>
                <a:latin typeface="Arial" panose="020B0604020202020204" pitchFamily="34" charset="0"/>
                <a:cs typeface="Arial" panose="020B0604020202020204" pitchFamily="34" charset="0"/>
              </a:rPr>
              <a:t>Outcome 2: Ability to Apply Engineering Design</a:t>
            </a:r>
          </a:p>
        </p:txBody>
      </p:sp>
      <p:sp>
        <p:nvSpPr>
          <p:cNvPr id="4" name="Donut 3"/>
          <p:cNvSpPr/>
          <p:nvPr/>
        </p:nvSpPr>
        <p:spPr bwMode="auto">
          <a:xfrm>
            <a:off x="3810000" y="3782240"/>
            <a:ext cx="777240" cy="777240"/>
          </a:xfrm>
          <a:prstGeom prst="donut">
            <a:avLst>
              <a:gd name="adj" fmla="val 0"/>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a:effectLst/>
              <a:latin typeface="Arial" pitchFamily="-108" charset="-52"/>
              <a:ea typeface="ＭＳ Ｐゴシック" pitchFamily="-108" charset="-128"/>
              <a:cs typeface="ＭＳ Ｐゴシック" pitchFamily="-108" charset="-128"/>
            </a:endParaRPr>
          </a:p>
        </p:txBody>
      </p:sp>
      <p:sp>
        <p:nvSpPr>
          <p:cNvPr id="6" name="Donut 3">
            <a:extLst>
              <a:ext uri="{FF2B5EF4-FFF2-40B4-BE49-F238E27FC236}">
                <a16:creationId xmlns:a16="http://schemas.microsoft.com/office/drawing/2014/main" id="{6E240146-927C-4BF0-A90C-5AE0B9BFE16A}"/>
              </a:ext>
            </a:extLst>
          </p:cNvPr>
          <p:cNvSpPr/>
          <p:nvPr/>
        </p:nvSpPr>
        <p:spPr bwMode="auto">
          <a:xfrm>
            <a:off x="7848600" y="3505200"/>
            <a:ext cx="777240" cy="777240"/>
          </a:xfrm>
          <a:prstGeom prst="donut">
            <a:avLst>
              <a:gd name="adj" fmla="val 0"/>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a:effectLst/>
              <a:latin typeface="Arial" pitchFamily="-108" charset="-52"/>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013576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646" y="1330300"/>
            <a:ext cx="8727107" cy="52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1219200" y="381000"/>
            <a:ext cx="12192000" cy="875209"/>
          </a:xfrm>
        </p:spPr>
        <p:txBody>
          <a:bodyPr/>
          <a:lstStyle/>
          <a:p>
            <a:r>
              <a:rPr lang="en-US" sz="3360" b="1" dirty="0">
                <a:solidFill>
                  <a:schemeClr val="tx1"/>
                </a:solidFill>
                <a:latin typeface="Arial" panose="020B0604020202020204" pitchFamily="34" charset="0"/>
                <a:cs typeface="Arial" panose="020B0604020202020204" pitchFamily="34" charset="0"/>
              </a:rPr>
              <a:t>Outcome 2: Ability to Apply Economic Factors in Design</a:t>
            </a:r>
          </a:p>
        </p:txBody>
      </p:sp>
      <p:sp>
        <p:nvSpPr>
          <p:cNvPr id="6" name="Oval 207"/>
          <p:cNvSpPr>
            <a:spLocks noChangeArrowheads="1"/>
          </p:cNvSpPr>
          <p:nvPr/>
        </p:nvSpPr>
        <p:spPr bwMode="auto">
          <a:xfrm>
            <a:off x="4095199" y="2819400"/>
            <a:ext cx="2995774" cy="1645920"/>
          </a:xfrm>
          <a:prstGeom prst="ellipse">
            <a:avLst/>
          </a:prstGeom>
          <a:noFill/>
          <a:ln w="50800">
            <a:solidFill>
              <a:srgbClr val="FF0000"/>
            </a:solidFill>
            <a:round/>
            <a:headEnd/>
            <a:tailEnd/>
          </a:ln>
        </p:spPr>
        <p:txBody>
          <a:bodyPr wrap="none" anchor="ctr"/>
          <a:lstStyle/>
          <a:p>
            <a:pPr algn="l" eaLnBrk="0" hangingPunct="0"/>
            <a:endParaRPr lang="en-US" sz="2880"/>
          </a:p>
        </p:txBody>
      </p:sp>
      <p:sp>
        <p:nvSpPr>
          <p:cNvPr id="7" name="Oval 207"/>
          <p:cNvSpPr>
            <a:spLocks noChangeArrowheads="1"/>
          </p:cNvSpPr>
          <p:nvPr/>
        </p:nvSpPr>
        <p:spPr bwMode="auto">
          <a:xfrm>
            <a:off x="6681640" y="2590800"/>
            <a:ext cx="1828800" cy="1319348"/>
          </a:xfrm>
          <a:prstGeom prst="ellipse">
            <a:avLst/>
          </a:prstGeom>
          <a:noFill/>
          <a:ln w="50800">
            <a:solidFill>
              <a:srgbClr val="00B050"/>
            </a:solidFill>
            <a:round/>
            <a:headEnd/>
            <a:tailEnd/>
          </a:ln>
        </p:spPr>
        <p:txBody>
          <a:bodyPr wrap="none" anchor="ctr"/>
          <a:lstStyle/>
          <a:p>
            <a:pPr algn="l" eaLnBrk="0" hangingPunct="0"/>
            <a:endParaRPr lang="en-US" sz="2880"/>
          </a:p>
        </p:txBody>
      </p:sp>
      <p:sp>
        <p:nvSpPr>
          <p:cNvPr id="10" name="Oval 207">
            <a:extLst>
              <a:ext uri="{FF2B5EF4-FFF2-40B4-BE49-F238E27FC236}">
                <a16:creationId xmlns:a16="http://schemas.microsoft.com/office/drawing/2014/main" id="{BA49ABB7-3C99-4C02-A1C8-F9D075C6C6C6}"/>
              </a:ext>
            </a:extLst>
          </p:cNvPr>
          <p:cNvSpPr>
            <a:spLocks noChangeArrowheads="1"/>
          </p:cNvSpPr>
          <p:nvPr/>
        </p:nvSpPr>
        <p:spPr bwMode="auto">
          <a:xfrm>
            <a:off x="8146336" y="3352800"/>
            <a:ext cx="1073864" cy="1301861"/>
          </a:xfrm>
          <a:prstGeom prst="ellipse">
            <a:avLst/>
          </a:prstGeom>
          <a:noFill/>
          <a:ln w="50800">
            <a:solidFill>
              <a:srgbClr val="FF0000"/>
            </a:solidFill>
            <a:round/>
            <a:headEnd/>
            <a:tailEnd/>
          </a:ln>
        </p:spPr>
        <p:txBody>
          <a:bodyPr wrap="none" anchor="ctr"/>
          <a:lstStyle/>
          <a:p>
            <a:pPr algn="l" eaLnBrk="0" hangingPunct="0"/>
            <a:endParaRPr lang="en-US" sz="2880" dirty="0"/>
          </a:p>
        </p:txBody>
      </p:sp>
      <p:sp>
        <p:nvSpPr>
          <p:cNvPr id="12" name="Oval 207">
            <a:extLst>
              <a:ext uri="{FF2B5EF4-FFF2-40B4-BE49-F238E27FC236}">
                <a16:creationId xmlns:a16="http://schemas.microsoft.com/office/drawing/2014/main" id="{56FEA2AF-0307-47F7-A9B2-26A1C6D3B952}"/>
              </a:ext>
            </a:extLst>
          </p:cNvPr>
          <p:cNvSpPr>
            <a:spLocks noChangeArrowheads="1"/>
          </p:cNvSpPr>
          <p:nvPr/>
        </p:nvSpPr>
        <p:spPr bwMode="auto">
          <a:xfrm>
            <a:off x="9504348" y="3124200"/>
            <a:ext cx="1022180" cy="1301861"/>
          </a:xfrm>
          <a:prstGeom prst="ellipse">
            <a:avLst/>
          </a:prstGeom>
          <a:noFill/>
          <a:ln w="50800">
            <a:solidFill>
              <a:srgbClr val="FF0000"/>
            </a:solidFill>
            <a:round/>
            <a:headEnd/>
            <a:tailEnd/>
          </a:ln>
        </p:spPr>
        <p:txBody>
          <a:bodyPr wrap="none" anchor="ctr"/>
          <a:lstStyle/>
          <a:p>
            <a:pPr algn="l" eaLnBrk="0" hangingPunct="0"/>
            <a:endParaRPr lang="en-US" sz="2880"/>
          </a:p>
        </p:txBody>
      </p:sp>
      <p:sp>
        <p:nvSpPr>
          <p:cNvPr id="13" name="Oval 207">
            <a:extLst>
              <a:ext uri="{FF2B5EF4-FFF2-40B4-BE49-F238E27FC236}">
                <a16:creationId xmlns:a16="http://schemas.microsoft.com/office/drawing/2014/main" id="{D06089AA-043A-44C2-9AC7-107BBF085A11}"/>
              </a:ext>
            </a:extLst>
          </p:cNvPr>
          <p:cNvSpPr>
            <a:spLocks noChangeArrowheads="1"/>
          </p:cNvSpPr>
          <p:nvPr/>
        </p:nvSpPr>
        <p:spPr bwMode="auto">
          <a:xfrm>
            <a:off x="8763000" y="2743200"/>
            <a:ext cx="1073864" cy="1301862"/>
          </a:xfrm>
          <a:prstGeom prst="ellipse">
            <a:avLst/>
          </a:prstGeom>
          <a:noFill/>
          <a:ln w="50800">
            <a:solidFill>
              <a:srgbClr val="00B050"/>
            </a:solidFill>
            <a:round/>
            <a:headEnd/>
            <a:tailEnd/>
          </a:ln>
        </p:spPr>
        <p:txBody>
          <a:bodyPr wrap="none" anchor="ctr"/>
          <a:lstStyle/>
          <a:p>
            <a:pPr algn="l" eaLnBrk="0" hangingPunct="0"/>
            <a:endParaRPr lang="en-US" sz="2880"/>
          </a:p>
        </p:txBody>
      </p:sp>
    </p:spTree>
    <p:extLst>
      <p:ext uri="{BB962C8B-B14F-4D97-AF65-F5344CB8AC3E}">
        <p14:creationId xmlns:p14="http://schemas.microsoft.com/office/powerpoint/2010/main" val="873118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624840"/>
            <a:ext cx="11963400" cy="822960"/>
          </a:xfrm>
        </p:spPr>
        <p:txBody>
          <a:bodyPr/>
          <a:lstStyle/>
          <a:p>
            <a:r>
              <a:rPr lang="en-US" sz="3360" b="1" dirty="0">
                <a:solidFill>
                  <a:schemeClr val="tx1"/>
                </a:solidFill>
                <a:latin typeface="Arial" panose="020B0604020202020204" pitchFamily="34" charset="0"/>
                <a:cs typeface="Arial" panose="020B0604020202020204" pitchFamily="34" charset="0"/>
              </a:rPr>
              <a:t>Outcome 4: Ability to Recognize Ethical Responsibility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567" y="1679282"/>
            <a:ext cx="8817834" cy="525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nut 4"/>
          <p:cNvSpPr/>
          <p:nvPr/>
        </p:nvSpPr>
        <p:spPr bwMode="auto">
          <a:xfrm>
            <a:off x="9144000" y="4343400"/>
            <a:ext cx="777240" cy="929640"/>
          </a:xfrm>
          <a:prstGeom prst="donut">
            <a:avLst>
              <a:gd name="adj" fmla="val 0"/>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a:endParaRPr lang="en-US" sz="2880" b="0" baseline="-25000">
              <a:effectLst/>
              <a:latin typeface="Arial" pitchFamily="-108" charset="-52"/>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626457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097280" y="1828800"/>
            <a:ext cx="12435840" cy="5486400"/>
          </a:xfrm>
        </p:spPr>
        <p:txBody>
          <a:bodyPr/>
          <a:lstStyle/>
          <a:p>
            <a:r>
              <a:rPr lang="en-US" dirty="0">
                <a:latin typeface="Arial" panose="020B0604020202020204" pitchFamily="34" charset="0"/>
                <a:cs typeface="Arial" panose="020B0604020202020204" pitchFamily="34" charset="0"/>
              </a:rPr>
              <a:t>Discipline-specific assessment information can be gleaned from this exam.</a:t>
            </a:r>
          </a:p>
          <a:p>
            <a:r>
              <a:rPr lang="en-US" dirty="0">
                <a:latin typeface="Arial" panose="020B0604020202020204" pitchFamily="34" charset="0"/>
                <a:cs typeface="Arial" panose="020B0604020202020204" pitchFamily="34" charset="0"/>
              </a:rPr>
              <a:t>FE exam provides a direct, quantitative assessment technique.</a:t>
            </a:r>
          </a:p>
          <a:p>
            <a:r>
              <a:rPr lang="en-US" dirty="0">
                <a:latin typeface="Arial" panose="020B0604020202020204" pitchFamily="34" charset="0"/>
                <a:cs typeface="Arial" panose="020B0604020202020204" pitchFamily="34" charset="0"/>
              </a:rPr>
              <a:t>The Subject Matter Report provides comparative data.</a:t>
            </a:r>
          </a:p>
          <a:p>
            <a:r>
              <a:rPr lang="en-US" dirty="0">
                <a:latin typeface="Arial" panose="020B0604020202020204" pitchFamily="34" charset="0"/>
                <a:cs typeface="Arial" panose="020B0604020202020204" pitchFamily="34" charset="0"/>
              </a:rPr>
              <a:t>NCEES sends a link to the Subject Matter Report directly to your institution via email.</a:t>
            </a:r>
          </a:p>
          <a:p>
            <a:r>
              <a:rPr lang="en-US" dirty="0">
                <a:latin typeface="Arial" panose="020B0604020202020204" pitchFamily="34" charset="0"/>
                <a:cs typeface="Arial" panose="020B0604020202020204" pitchFamily="34" charset="0"/>
              </a:rPr>
              <a:t>Thus, the FE exam is </a:t>
            </a:r>
            <a:r>
              <a:rPr lang="en-US" u="sng" dirty="0">
                <a:latin typeface="Arial" panose="020B0604020202020204" pitchFamily="34" charset="0"/>
                <a:cs typeface="Arial" panose="020B0604020202020204" pitchFamily="34" charset="0"/>
              </a:rPr>
              <a:t>one</a:t>
            </a:r>
            <a:r>
              <a:rPr lang="en-US" dirty="0">
                <a:latin typeface="Arial" panose="020B0604020202020204" pitchFamily="34" charset="0"/>
                <a:cs typeface="Arial" panose="020B0604020202020204" pitchFamily="34" charset="0"/>
              </a:rPr>
              <a:t> effective assessment tool to be used as part of your institution’s full assessment package.</a:t>
            </a:r>
          </a:p>
          <a:p>
            <a:pPr>
              <a:buNone/>
            </a:pPr>
            <a:endParaRPr lang="en-US" dirty="0"/>
          </a:p>
        </p:txBody>
      </p:sp>
    </p:spTree>
    <p:extLst>
      <p:ext uri="{BB962C8B-B14F-4D97-AF65-F5344CB8AC3E}">
        <p14:creationId xmlns:p14="http://schemas.microsoft.com/office/powerpoint/2010/main" val="178882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0080"/>
            <a:ext cx="12618720" cy="1371600"/>
          </a:xfrm>
        </p:spPr>
        <p:txBody>
          <a:bodyPr/>
          <a:lstStyle/>
          <a:p>
            <a:r>
              <a:rPr lang="en-US" dirty="0"/>
              <a:t>Additional Resources</a:t>
            </a:r>
          </a:p>
        </p:txBody>
      </p:sp>
      <p:sp>
        <p:nvSpPr>
          <p:cNvPr id="3" name="Content Placeholder 2"/>
          <p:cNvSpPr>
            <a:spLocks noGrp="1"/>
          </p:cNvSpPr>
          <p:nvPr>
            <p:ph idx="1"/>
          </p:nvPr>
        </p:nvSpPr>
        <p:spPr>
          <a:xfrm>
            <a:off x="914400" y="2011680"/>
            <a:ext cx="12954000" cy="4846320"/>
          </a:xfrm>
        </p:spPr>
        <p:txBody>
          <a:bodyPr>
            <a:normAutofit/>
          </a:bodyPr>
          <a:lstStyle/>
          <a:p>
            <a:r>
              <a:rPr lang="en-US" dirty="0">
                <a:latin typeface="Arial" panose="020B0604020202020204" pitchFamily="34" charset="0"/>
                <a:cs typeface="Arial" panose="020B0604020202020204" pitchFamily="34" charset="0"/>
              </a:rPr>
              <a:t>For more information on reports, email </a:t>
            </a:r>
            <a:r>
              <a:rPr lang="en-US" u="sng" dirty="0" err="1">
                <a:latin typeface="Arial" panose="020B0604020202020204" pitchFamily="34" charset="0"/>
                <a:cs typeface="Arial" panose="020B0604020202020204" pitchFamily="34" charset="0"/>
              </a:rPr>
              <a:t>fereports@ncees.org</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NCEES publishes a white paper and several accompanying documents that describe in detail how engineering departments can use the FE exam to assess program outcomes. </a:t>
            </a:r>
          </a:p>
          <a:p>
            <a:r>
              <a:rPr lang="en-US" dirty="0">
                <a:latin typeface="Arial" panose="020B0604020202020204" pitchFamily="34" charset="0"/>
                <a:cs typeface="Arial" panose="020B0604020202020204" pitchFamily="34" charset="0"/>
              </a:rPr>
              <a:t>Available for free download at </a:t>
            </a:r>
          </a:p>
          <a:p>
            <a:pPr lvl="1"/>
            <a:r>
              <a:rPr lang="en-US" dirty="0">
                <a:latin typeface="Arial" panose="020B0604020202020204" pitchFamily="34" charset="0"/>
                <a:cs typeface="Arial" panose="020B0604020202020204" pitchFamily="34" charset="0"/>
              </a:rPr>
              <a:t>http://</a:t>
            </a:r>
            <a:r>
              <a:rPr lang="en-US" dirty="0" err="1">
                <a:latin typeface="Arial" panose="020B0604020202020204" pitchFamily="34" charset="0"/>
                <a:cs typeface="Arial" panose="020B0604020202020204" pitchFamily="34" charset="0"/>
              </a:rPr>
              <a:t>ncees.org</a:t>
            </a:r>
            <a:r>
              <a:rPr lang="en-US" dirty="0">
                <a:latin typeface="Arial" panose="020B0604020202020204" pitchFamily="34" charset="0"/>
                <a:cs typeface="Arial" panose="020B0604020202020204" pitchFamily="34" charset="0"/>
              </a:rPr>
              <a:t>/engineering/educator-resources/</a:t>
            </a:r>
          </a:p>
          <a:p>
            <a:endParaRPr lang="en-US" dirty="0">
              <a:solidFill>
                <a:srgbClr val="FF6600"/>
              </a:solidFill>
            </a:endParaRPr>
          </a:p>
        </p:txBody>
      </p:sp>
    </p:spTree>
    <p:extLst>
      <p:ext uri="{BB962C8B-B14F-4D97-AF65-F5344CB8AC3E}">
        <p14:creationId xmlns:p14="http://schemas.microsoft.com/office/powerpoint/2010/main" val="1525156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1097280" y="2011680"/>
            <a:ext cx="12435840" cy="4846320"/>
          </a:xfrm>
        </p:spPr>
        <p:txBody>
          <a:bodyPr>
            <a:normAutofit/>
          </a:bodyPr>
          <a:lstStyle/>
          <a:p>
            <a:pPr>
              <a:buNone/>
            </a:pPr>
            <a:r>
              <a:rPr lang="en-US" sz="3600" dirty="0">
                <a:latin typeface="Arial" panose="020B0604020202020204" pitchFamily="34" charset="0"/>
                <a:cs typeface="Arial" panose="020B0604020202020204" pitchFamily="34" charset="0"/>
              </a:rPr>
              <a:t>For further information, contact </a:t>
            </a:r>
          </a:p>
          <a:p>
            <a:pPr>
              <a:buNone/>
            </a:pPr>
            <a:endParaRPr lang="en-US" sz="3600" dirty="0">
              <a:latin typeface="Arial" panose="020B0604020202020204" pitchFamily="34" charset="0"/>
              <a:cs typeface="Arial" panose="020B0604020202020204" pitchFamily="34" charset="0"/>
            </a:endParaRPr>
          </a:p>
          <a:p>
            <a:pPr>
              <a:buNone/>
            </a:pPr>
            <a:r>
              <a:rPr lang="en-US" sz="3600" dirty="0">
                <a:latin typeface="Arial" panose="020B0604020202020204" pitchFamily="34" charset="0"/>
                <a:cs typeface="Arial" panose="020B0604020202020204" pitchFamily="34" charset="0"/>
              </a:rPr>
              <a:t>Cheryl Warren, Ph.D., P.E.</a:t>
            </a:r>
          </a:p>
          <a:p>
            <a:pPr>
              <a:buNone/>
            </a:pPr>
            <a:r>
              <a:rPr lang="en-US" sz="3600" dirty="0">
                <a:latin typeface="Arial" panose="020B0604020202020204" pitchFamily="34" charset="0"/>
                <a:cs typeface="Arial" panose="020B0604020202020204" pitchFamily="34" charset="0"/>
              </a:rPr>
              <a:t>NCEES Exam Development Engineer</a:t>
            </a:r>
          </a:p>
          <a:p>
            <a:pPr>
              <a:buNone/>
            </a:pPr>
            <a:r>
              <a:rPr lang="en-US" sz="3600" dirty="0">
                <a:latin typeface="Arial" panose="020B0604020202020204" pitchFamily="34" charset="0"/>
                <a:cs typeface="Arial" panose="020B0604020202020204" pitchFamily="34" charset="0"/>
              </a:rPr>
              <a:t>800-250-3196, ext. 5472     </a:t>
            </a:r>
          </a:p>
          <a:p>
            <a:pPr>
              <a:buNone/>
            </a:pPr>
            <a:r>
              <a:rPr lang="en-US" sz="3600" dirty="0">
                <a:latin typeface="Arial" panose="020B0604020202020204" pitchFamily="34" charset="0"/>
                <a:cs typeface="Arial" panose="020B0604020202020204" pitchFamily="34" charset="0"/>
              </a:rPr>
              <a:t>email: </a:t>
            </a:r>
            <a:r>
              <a:rPr lang="en-US" sz="3600" dirty="0" err="1">
                <a:latin typeface="Arial" panose="020B0604020202020204" pitchFamily="34" charset="0"/>
                <a:cs typeface="Arial" panose="020B0604020202020204" pitchFamily="34" charset="0"/>
              </a:rPr>
              <a:t>cwarren@ncees.org</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367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0" y="2834640"/>
            <a:ext cx="9326880" cy="1371600"/>
          </a:xfrm>
        </p:spPr>
        <p:txBody>
          <a:bodyPr/>
          <a:lstStyle/>
          <a:p>
            <a:pPr algn="ctr"/>
            <a:r>
              <a:rPr lang="en-US" sz="7200" dirty="0"/>
              <a:t>Questions?</a:t>
            </a:r>
          </a:p>
        </p:txBody>
      </p:sp>
    </p:spTree>
    <p:extLst>
      <p:ext uri="{BB962C8B-B14F-4D97-AF65-F5344CB8AC3E}">
        <p14:creationId xmlns:p14="http://schemas.microsoft.com/office/powerpoint/2010/main" val="335302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(cont.)</a:t>
            </a:r>
            <a:endParaRPr lang="en-US" dirty="0">
              <a:solidFill>
                <a:srgbClr val="FF6600"/>
              </a:solidFill>
            </a:endParaRPr>
          </a:p>
        </p:txBody>
      </p:sp>
      <p:sp>
        <p:nvSpPr>
          <p:cNvPr id="3" name="Content Placeholder 2"/>
          <p:cNvSpPr>
            <a:spLocks noGrp="1"/>
          </p:cNvSpPr>
          <p:nvPr>
            <p:ph idx="1"/>
          </p:nvPr>
        </p:nvSpPr>
        <p:spPr>
          <a:xfrm>
            <a:off x="1097280" y="2133600"/>
            <a:ext cx="12435840" cy="4724400"/>
          </a:xfrm>
        </p:spPr>
        <p:txBody>
          <a:bodyPr/>
          <a:lstStyle/>
          <a:p>
            <a:r>
              <a:rPr lang="en-US" sz="3300" dirty="0">
                <a:latin typeface="Arial" panose="020B0604020202020204" pitchFamily="34" charset="0"/>
                <a:cs typeface="Arial" panose="020B0604020202020204" pitchFamily="34" charset="0"/>
              </a:rPr>
              <a:t>Should my institution require the FE exam as a graduation requirement?</a:t>
            </a:r>
          </a:p>
          <a:p>
            <a:pPr lvl="1"/>
            <a:r>
              <a:rPr lang="en-US" sz="3300" dirty="0">
                <a:latin typeface="Arial" panose="020B0604020202020204" pitchFamily="34" charset="0"/>
                <a:cs typeface="Arial" panose="020B0604020202020204" pitchFamily="34" charset="0"/>
              </a:rPr>
              <a:t>Many institutions currently do this to measure their full graduating class.</a:t>
            </a:r>
          </a:p>
          <a:p>
            <a:pPr lvl="1"/>
            <a:r>
              <a:rPr lang="en-US" sz="3300" dirty="0">
                <a:latin typeface="Arial" panose="020B0604020202020204" pitchFamily="34" charset="0"/>
                <a:cs typeface="Arial" panose="020B0604020202020204" pitchFamily="34" charset="0"/>
              </a:rPr>
              <a:t>This requires a good-faith effort, which is generally determinable only through the amount of time spent on the exam or through the random-guessing analysis done by NCEES.</a:t>
            </a:r>
          </a:p>
          <a:p>
            <a:endParaRPr lang="en-US" dirty="0"/>
          </a:p>
        </p:txBody>
      </p:sp>
    </p:spTree>
    <p:extLst>
      <p:ext uri="{BB962C8B-B14F-4D97-AF65-F5344CB8AC3E}">
        <p14:creationId xmlns:p14="http://schemas.microsoft.com/office/powerpoint/2010/main" val="1527288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(cont.)</a:t>
            </a:r>
            <a:endParaRPr lang="en-US" dirty="0">
              <a:solidFill>
                <a:srgbClr val="FF6600"/>
              </a:solidFill>
            </a:endParaRPr>
          </a:p>
        </p:txBody>
      </p:sp>
      <p:sp>
        <p:nvSpPr>
          <p:cNvPr id="3" name="Content Placeholder 2"/>
          <p:cNvSpPr>
            <a:spLocks noGrp="1"/>
          </p:cNvSpPr>
          <p:nvPr>
            <p:ph idx="1"/>
          </p:nvPr>
        </p:nvSpPr>
        <p:spPr>
          <a:xfrm>
            <a:off x="1097280" y="1828800"/>
            <a:ext cx="12923520" cy="5760720"/>
          </a:xfrm>
        </p:spPr>
        <p:txBody>
          <a:bodyPr/>
          <a:lstStyle/>
          <a:p>
            <a:r>
              <a:rPr lang="en-US" dirty="0">
                <a:latin typeface="Arial" panose="020B0604020202020204" pitchFamily="34" charset="0"/>
                <a:cs typeface="Arial" panose="020B0604020202020204" pitchFamily="34" charset="0"/>
              </a:rPr>
              <a:t>What if my institution doesn’t require the FE exam as a graduation requirement?</a:t>
            </a:r>
          </a:p>
          <a:p>
            <a:pPr marL="917575" lvl="1" indent="-369888">
              <a:buNone/>
            </a:pPr>
            <a:r>
              <a:rPr lang="en-US" dirty="0">
                <a:latin typeface="Arial" panose="020B0604020202020204" pitchFamily="34" charset="0"/>
                <a:cs typeface="Arial" panose="020B0604020202020204" pitchFamily="34" charset="0"/>
              </a:rPr>
              <a:t>– A self-selecting group can still be useful for assessment.</a:t>
            </a:r>
          </a:p>
          <a:p>
            <a:pPr marL="917575" lvl="1" indent="-369888">
              <a:buNone/>
            </a:pPr>
            <a:r>
              <a:rPr lang="en-US" dirty="0">
                <a:latin typeface="Arial" panose="020B0604020202020204" pitchFamily="34" charset="0"/>
                <a:cs typeface="Arial" panose="020B0604020202020204" pitchFamily="34" charset="0"/>
              </a:rPr>
              <a:t>– Anecdotal information indicates that the self-selecting group does not change much at a given institution from exam to exam.</a:t>
            </a:r>
          </a:p>
          <a:p>
            <a:pPr marL="917575" lvl="1" indent="-369888">
              <a:buNone/>
            </a:pPr>
            <a:r>
              <a:rPr lang="en-US" dirty="0">
                <a:latin typeface="Arial" panose="020B0604020202020204" pitchFamily="34" charset="0"/>
                <a:cs typeface="Arial" panose="020B0604020202020204" pitchFamily="34" charset="0"/>
              </a:rPr>
              <a:t>– Criterion for assessment should focus more on the changes in results over time compared to program-set targets rather than just the comparisons to national data.</a:t>
            </a:r>
            <a:endParaRPr lang="en-US" dirty="0"/>
          </a:p>
        </p:txBody>
      </p:sp>
    </p:spTree>
    <p:extLst>
      <p:ext uri="{BB962C8B-B14F-4D97-AF65-F5344CB8AC3E}">
        <p14:creationId xmlns:p14="http://schemas.microsoft.com/office/powerpoint/2010/main" val="172179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Applicability (cont.)</a:t>
            </a:r>
          </a:p>
        </p:txBody>
      </p:sp>
      <p:sp>
        <p:nvSpPr>
          <p:cNvPr id="3" name="Content Placeholder 2"/>
          <p:cNvSpPr>
            <a:spLocks noGrp="1"/>
          </p:cNvSpPr>
          <p:nvPr>
            <p:ph idx="1"/>
          </p:nvPr>
        </p:nvSpPr>
        <p:spPr>
          <a:xfrm>
            <a:off x="1097280" y="2057400"/>
            <a:ext cx="12435840" cy="4572000"/>
          </a:xfrm>
        </p:spPr>
        <p:txBody>
          <a:bodyPr>
            <a:normAutofit fontScale="92500"/>
          </a:bodyPr>
          <a:lstStyle/>
          <a:p>
            <a:r>
              <a:rPr lang="en-US" sz="3600" dirty="0">
                <a:latin typeface="Arial" panose="020B0604020202020204" pitchFamily="34" charset="0"/>
                <a:cs typeface="Arial" panose="020B0604020202020204" pitchFamily="34" charset="0"/>
              </a:rPr>
              <a:t>Summary</a:t>
            </a:r>
          </a:p>
          <a:p>
            <a:pPr lvl="1"/>
            <a:r>
              <a:rPr lang="en-US" sz="3600" dirty="0">
                <a:latin typeface="Arial" panose="020B0604020202020204" pitchFamily="34" charset="0"/>
                <a:cs typeface="Arial" panose="020B0604020202020204" pitchFamily="34" charset="0"/>
              </a:rPr>
              <a:t>The FE is the only nationally normed examination addressing specific engineering topics currently available.</a:t>
            </a:r>
          </a:p>
          <a:p>
            <a:pPr lvl="1"/>
            <a:r>
              <a:rPr lang="en-US" sz="3600" dirty="0">
                <a:latin typeface="Arial" panose="020B0604020202020204" pitchFamily="34" charset="0"/>
                <a:cs typeface="Arial" panose="020B0604020202020204" pitchFamily="34" charset="0"/>
              </a:rPr>
              <a:t>The FE is the only assessment tool available to compare the performance of students in one program with students from other programs.</a:t>
            </a:r>
          </a:p>
          <a:p>
            <a:pPr lvl="1"/>
            <a:r>
              <a:rPr lang="en-US" sz="3600" dirty="0">
                <a:latin typeface="Arial" panose="020B0604020202020204" pitchFamily="34" charset="0"/>
                <a:cs typeface="Arial" panose="020B0604020202020204" pitchFamily="34" charset="0"/>
              </a:rPr>
              <a:t>The FE can be used as an assessment tool with a pool of all graduates or with a self-selecting pool.</a:t>
            </a:r>
          </a:p>
          <a:p>
            <a:pPr>
              <a:buNone/>
            </a:pPr>
            <a:endParaRPr lang="en-US" sz="3360" dirty="0"/>
          </a:p>
        </p:txBody>
      </p:sp>
    </p:spTree>
    <p:extLst>
      <p:ext uri="{BB962C8B-B14F-4D97-AF65-F5344CB8AC3E}">
        <p14:creationId xmlns:p14="http://schemas.microsoft.com/office/powerpoint/2010/main" val="14468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ABET Outcomes Assessment Possible with </a:t>
            </a:r>
            <a:br>
              <a:rPr lang="en-US" sz="4400" dirty="0">
                <a:solidFill>
                  <a:schemeClr val="tx1"/>
                </a:solidFill>
              </a:rPr>
            </a:br>
            <a:r>
              <a:rPr lang="en-US" sz="4400" dirty="0">
                <a:solidFill>
                  <a:schemeClr val="tx1"/>
                </a:solidFill>
              </a:rPr>
              <a:t>FE Exam</a:t>
            </a:r>
          </a:p>
        </p:txBody>
      </p:sp>
      <p:sp>
        <p:nvSpPr>
          <p:cNvPr id="3" name="Content Placeholder 2"/>
          <p:cNvSpPr>
            <a:spLocks noGrp="1"/>
          </p:cNvSpPr>
          <p:nvPr>
            <p:ph idx="1"/>
          </p:nvPr>
        </p:nvSpPr>
        <p:spPr/>
        <p:txBody>
          <a:bodyPr/>
          <a:lstStyle/>
          <a:p>
            <a:pPr marL="906780" indent="-906780">
              <a:buNone/>
            </a:pPr>
            <a:r>
              <a:rPr lang="en-US" sz="3300" dirty="0">
                <a:latin typeface="Arial" panose="020B0604020202020204" pitchFamily="34" charset="0"/>
                <a:cs typeface="Arial" panose="020B0604020202020204" pitchFamily="34" charset="0"/>
              </a:rPr>
              <a:t>(1)	An ability to </a:t>
            </a:r>
            <a:r>
              <a:rPr lang="en-US" sz="3300" b="1" dirty="0">
                <a:latin typeface="Arial" panose="020B0604020202020204" pitchFamily="34" charset="0"/>
                <a:cs typeface="Arial" panose="020B0604020202020204" pitchFamily="34" charset="0"/>
              </a:rPr>
              <a:t>identify, formulate, and solve complex</a:t>
            </a:r>
            <a:r>
              <a:rPr lang="en-US" sz="3300" dirty="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engineering problems </a:t>
            </a:r>
            <a:r>
              <a:rPr lang="en-US" sz="3300" dirty="0">
                <a:latin typeface="Arial" panose="020B0604020202020204" pitchFamily="34" charset="0"/>
                <a:cs typeface="Arial" panose="020B0604020202020204" pitchFamily="34" charset="0"/>
              </a:rPr>
              <a:t>by </a:t>
            </a:r>
            <a:r>
              <a:rPr lang="en-US" sz="3300" b="1" dirty="0">
                <a:latin typeface="Arial" panose="020B0604020202020204" pitchFamily="34" charset="0"/>
                <a:cs typeface="Arial" panose="020B0604020202020204" pitchFamily="34" charset="0"/>
              </a:rPr>
              <a:t>applying principles of engineering, science, and mathematics</a:t>
            </a:r>
          </a:p>
        </p:txBody>
      </p:sp>
      <p:sp>
        <p:nvSpPr>
          <p:cNvPr id="6" name="Content Placeholder 2">
            <a:extLst>
              <a:ext uri="{FF2B5EF4-FFF2-40B4-BE49-F238E27FC236}">
                <a16:creationId xmlns:a16="http://schemas.microsoft.com/office/drawing/2014/main" id="{9358FA07-022C-4F15-840D-6080E1E3455A}"/>
              </a:ext>
            </a:extLst>
          </p:cNvPr>
          <p:cNvSpPr txBox="1">
            <a:spLocks/>
          </p:cNvSpPr>
          <p:nvPr/>
        </p:nvSpPr>
        <p:spPr bwMode="auto">
          <a:xfrm>
            <a:off x="2514600" y="4114800"/>
            <a:ext cx="9601200" cy="2743200"/>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2"/>
                </a:solidFill>
                <a:latin typeface="Georgia"/>
                <a:ea typeface="+mn-ea"/>
                <a:cs typeface="Georgia"/>
              </a:defRPr>
            </a:lvl1pPr>
            <a:lvl2pPr marL="742950" indent="-285750" algn="l" rtl="0" fontAlgn="base">
              <a:spcBef>
                <a:spcPct val="20000"/>
              </a:spcBef>
              <a:spcAft>
                <a:spcPct val="0"/>
              </a:spcAft>
              <a:buChar char="–"/>
              <a:defRPr sz="2800">
                <a:solidFill>
                  <a:schemeClr val="tx2"/>
                </a:solidFill>
                <a:latin typeface="Georgia"/>
                <a:ea typeface="+mn-ea"/>
                <a:cs typeface="Georgia"/>
              </a:defRPr>
            </a:lvl2pPr>
            <a:lvl3pPr marL="1143000" indent="-228600" algn="l" rtl="0" fontAlgn="base">
              <a:spcBef>
                <a:spcPct val="20000"/>
              </a:spcBef>
              <a:spcAft>
                <a:spcPct val="0"/>
              </a:spcAft>
              <a:buChar char="•"/>
              <a:defRPr sz="2400">
                <a:solidFill>
                  <a:schemeClr val="tx2"/>
                </a:solidFill>
                <a:latin typeface="Georgia"/>
                <a:ea typeface="+mn-ea"/>
                <a:cs typeface="Georgia"/>
              </a:defRPr>
            </a:lvl3pPr>
            <a:lvl4pPr marL="1600200" indent="-228600" algn="l" rtl="0" fontAlgn="base">
              <a:spcBef>
                <a:spcPct val="20000"/>
              </a:spcBef>
              <a:spcAft>
                <a:spcPct val="0"/>
              </a:spcAft>
              <a:buChar char="–"/>
              <a:defRPr sz="2000">
                <a:solidFill>
                  <a:schemeClr val="tx2"/>
                </a:solidFill>
                <a:latin typeface="Georgia"/>
                <a:ea typeface="+mn-ea"/>
                <a:cs typeface="Georgia"/>
              </a:defRPr>
            </a:lvl4pPr>
            <a:lvl5pPr marL="2057400" indent="-228600" algn="l" rtl="0" fontAlgn="base">
              <a:spcBef>
                <a:spcPct val="20000"/>
              </a:spcBef>
              <a:spcAft>
                <a:spcPct val="0"/>
              </a:spcAft>
              <a:buChar char="»"/>
              <a:defRPr sz="2000">
                <a:solidFill>
                  <a:schemeClr val="tx2"/>
                </a:solidFill>
                <a:latin typeface="Georgia"/>
                <a:ea typeface="+mn-ea"/>
                <a:cs typeface="Georgia"/>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eaLnBrk="1" hangingPunct="1">
              <a:buClr>
                <a:schemeClr val="tx2"/>
              </a:buClr>
              <a:buFont typeface="Arial" panose="020B0604020202020204" pitchFamily="34" charset="0"/>
              <a:buChar char="•"/>
            </a:pPr>
            <a:r>
              <a:rPr lang="en-US" sz="3300" b="0" kern="0" dirty="0">
                <a:effectLst/>
                <a:latin typeface="Arial" panose="020B0604020202020204" pitchFamily="34" charset="0"/>
                <a:cs typeface="Arial" panose="020B0604020202020204" pitchFamily="34" charset="0"/>
              </a:rPr>
              <a:t>FE results can be used to show a program’s ability to provide a foundation of technical knowledge in engineering, science, and mathematics that is necessary for solving complex problems.</a:t>
            </a:r>
          </a:p>
        </p:txBody>
      </p:sp>
    </p:spTree>
    <p:extLst>
      <p:ext uri="{BB962C8B-B14F-4D97-AF65-F5344CB8AC3E}">
        <p14:creationId xmlns:p14="http://schemas.microsoft.com/office/powerpoint/2010/main" val="11514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ABET Outcomes Assessment Possible with </a:t>
            </a:r>
            <a:br>
              <a:rPr lang="en-US" sz="4400" dirty="0">
                <a:solidFill>
                  <a:schemeClr val="tx1"/>
                </a:solidFill>
              </a:rPr>
            </a:br>
            <a:r>
              <a:rPr lang="en-US" sz="4400" dirty="0">
                <a:solidFill>
                  <a:schemeClr val="tx1"/>
                </a:solidFill>
              </a:rPr>
              <a:t>FE Exam</a:t>
            </a:r>
          </a:p>
        </p:txBody>
      </p:sp>
      <p:sp>
        <p:nvSpPr>
          <p:cNvPr id="6" name="Content Placeholder 2">
            <a:extLst>
              <a:ext uri="{FF2B5EF4-FFF2-40B4-BE49-F238E27FC236}">
                <a16:creationId xmlns:a16="http://schemas.microsoft.com/office/drawing/2014/main" id="{9358FA07-022C-4F15-840D-6080E1E3455A}"/>
              </a:ext>
            </a:extLst>
          </p:cNvPr>
          <p:cNvSpPr txBox="1">
            <a:spLocks/>
          </p:cNvSpPr>
          <p:nvPr/>
        </p:nvSpPr>
        <p:spPr bwMode="auto">
          <a:xfrm>
            <a:off x="1130231" y="2240280"/>
            <a:ext cx="12435840" cy="3749040"/>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2"/>
                </a:solidFill>
                <a:latin typeface="Georgia"/>
                <a:ea typeface="+mn-ea"/>
                <a:cs typeface="Georgia"/>
              </a:defRPr>
            </a:lvl1pPr>
            <a:lvl2pPr marL="742950" indent="-285750" algn="l" rtl="0" fontAlgn="base">
              <a:spcBef>
                <a:spcPct val="20000"/>
              </a:spcBef>
              <a:spcAft>
                <a:spcPct val="0"/>
              </a:spcAft>
              <a:buChar char="–"/>
              <a:defRPr sz="2800">
                <a:solidFill>
                  <a:schemeClr val="tx2"/>
                </a:solidFill>
                <a:latin typeface="Georgia"/>
                <a:ea typeface="+mn-ea"/>
                <a:cs typeface="Georgia"/>
              </a:defRPr>
            </a:lvl2pPr>
            <a:lvl3pPr marL="1143000" indent="-228600" algn="l" rtl="0" fontAlgn="base">
              <a:spcBef>
                <a:spcPct val="20000"/>
              </a:spcBef>
              <a:spcAft>
                <a:spcPct val="0"/>
              </a:spcAft>
              <a:buChar char="•"/>
              <a:defRPr sz="2400">
                <a:solidFill>
                  <a:schemeClr val="tx2"/>
                </a:solidFill>
                <a:latin typeface="Georgia"/>
                <a:ea typeface="+mn-ea"/>
                <a:cs typeface="Georgia"/>
              </a:defRPr>
            </a:lvl3pPr>
            <a:lvl4pPr marL="1600200" indent="-228600" algn="l" rtl="0" fontAlgn="base">
              <a:spcBef>
                <a:spcPct val="20000"/>
              </a:spcBef>
              <a:spcAft>
                <a:spcPct val="0"/>
              </a:spcAft>
              <a:buChar char="–"/>
              <a:defRPr sz="2000">
                <a:solidFill>
                  <a:schemeClr val="tx2"/>
                </a:solidFill>
                <a:latin typeface="Georgia"/>
                <a:ea typeface="+mn-ea"/>
                <a:cs typeface="Georgia"/>
              </a:defRPr>
            </a:lvl4pPr>
            <a:lvl5pPr marL="2057400" indent="-228600" algn="l" rtl="0" fontAlgn="base">
              <a:spcBef>
                <a:spcPct val="20000"/>
              </a:spcBef>
              <a:spcAft>
                <a:spcPct val="0"/>
              </a:spcAft>
              <a:buChar char="»"/>
              <a:defRPr sz="2000">
                <a:solidFill>
                  <a:schemeClr val="tx2"/>
                </a:solidFill>
                <a:latin typeface="Georgia"/>
                <a:ea typeface="+mn-ea"/>
                <a:cs typeface="Georgia"/>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906780" indent="-906780" eaLnBrk="1" hangingPunct="1">
              <a:buNone/>
            </a:pPr>
            <a:r>
              <a:rPr lang="en-US" sz="3300" b="0" kern="0" dirty="0">
                <a:effectLst/>
                <a:latin typeface="Arial" panose="020B0604020202020204" pitchFamily="34" charset="0"/>
                <a:cs typeface="Arial" panose="020B0604020202020204" pitchFamily="34" charset="0"/>
              </a:rPr>
              <a:t>(2)</a:t>
            </a:r>
            <a:r>
              <a:rPr lang="en-US" sz="3300" b="0" kern="0" dirty="0"/>
              <a:t>	</a:t>
            </a:r>
            <a:r>
              <a:rPr lang="en-US" sz="3300" b="0" kern="0" dirty="0">
                <a:effectLst/>
                <a:latin typeface="Arial" panose="020B0604020202020204" pitchFamily="34" charset="0"/>
                <a:cs typeface="Arial" panose="020B0604020202020204" pitchFamily="34" charset="0"/>
              </a:rPr>
              <a:t>An ability to </a:t>
            </a:r>
            <a:r>
              <a:rPr lang="en-US" sz="3300" kern="0" dirty="0">
                <a:effectLst/>
                <a:latin typeface="Arial" panose="020B0604020202020204" pitchFamily="34" charset="0"/>
                <a:cs typeface="Arial" panose="020B0604020202020204" pitchFamily="34" charset="0"/>
              </a:rPr>
              <a:t>apply</a:t>
            </a:r>
            <a:r>
              <a:rPr lang="en-US" sz="3300" b="0" kern="0" dirty="0">
                <a:effectLst/>
                <a:latin typeface="Arial" panose="020B0604020202020204" pitchFamily="34" charset="0"/>
                <a:cs typeface="Arial" panose="020B0604020202020204" pitchFamily="34" charset="0"/>
              </a:rPr>
              <a:t> </a:t>
            </a:r>
            <a:r>
              <a:rPr lang="en-US" sz="3300" kern="0" dirty="0">
                <a:effectLst/>
                <a:latin typeface="Arial" panose="020B0604020202020204" pitchFamily="34" charset="0"/>
                <a:cs typeface="Arial" panose="020B0604020202020204" pitchFamily="34" charset="0"/>
              </a:rPr>
              <a:t>engineering design</a:t>
            </a:r>
            <a:r>
              <a:rPr lang="en-US" sz="3300" b="0" kern="0" dirty="0">
                <a:effectLst/>
                <a:latin typeface="Arial" panose="020B0604020202020204" pitchFamily="34" charset="0"/>
                <a:cs typeface="Arial" panose="020B0604020202020204" pitchFamily="34" charset="0"/>
              </a:rPr>
              <a:t> to produce solutions that meet specified needs with consideration of the public health, safety, and welfare, as well as global, cultural, social, environmental, and economic factors </a:t>
            </a:r>
          </a:p>
        </p:txBody>
      </p:sp>
    </p:spTree>
    <p:extLst>
      <p:ext uri="{BB962C8B-B14F-4D97-AF65-F5344CB8AC3E}">
        <p14:creationId xmlns:p14="http://schemas.microsoft.com/office/powerpoint/2010/main" val="12675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theme/theme1.xml><?xml version="1.0" encoding="utf-8"?>
<a:theme xmlns:a="http://schemas.openxmlformats.org/drawingml/2006/main" name="Wide_Screen_Template">
  <a:themeElements>
    <a:clrScheme name="">
      <a:dk1>
        <a:srgbClr val="7A7A7A"/>
      </a:dk1>
      <a:lt1>
        <a:srgbClr val="FFFFFF"/>
      </a:lt1>
      <a:dk2>
        <a:srgbClr val="000000"/>
      </a:dk2>
      <a:lt2>
        <a:srgbClr val="7A7A7A"/>
      </a:lt2>
      <a:accent1>
        <a:srgbClr val="FFFF99"/>
      </a:accent1>
      <a:accent2>
        <a:srgbClr val="0099FF"/>
      </a:accent2>
      <a:accent3>
        <a:srgbClr val="FFFFFF"/>
      </a:accent3>
      <a:accent4>
        <a:srgbClr val="676767"/>
      </a:accent4>
      <a:accent5>
        <a:srgbClr val="FFFFCA"/>
      </a:accent5>
      <a:accent6>
        <a:srgbClr val="008AE7"/>
      </a:accent6>
      <a:hlink>
        <a:srgbClr val="FF0000"/>
      </a:hlink>
      <a:folHlink>
        <a:srgbClr val="000000"/>
      </a:folHlink>
    </a:clrScheme>
    <a:fontScheme name="Blank Presentation">
      <a:majorFont>
        <a:latin typeface="Interstate-Regular"/>
        <a:ea typeface="Osaka"/>
        <a:cs typeface="Osaka"/>
      </a:majorFont>
      <a:minorFont>
        <a:latin typeface="Chaparral Pro"/>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Arial" pitchFamily="-108" charset="-52"/>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Arial" pitchFamily="-108" charset="-52"/>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Wide_Screen_Template</Template>
  <TotalTime>740</TotalTime>
  <Words>4583</Words>
  <Application>Microsoft Macintosh PowerPoint</Application>
  <PresentationFormat>Custom</PresentationFormat>
  <Paragraphs>363</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Cambria Math</vt:lpstr>
      <vt:lpstr>Chaparral Pro</vt:lpstr>
      <vt:lpstr>Georgia</vt:lpstr>
      <vt:lpstr>Interstate</vt:lpstr>
      <vt:lpstr>Wide_Screen_Template</vt:lpstr>
      <vt:lpstr>PowerPoint Presentation</vt:lpstr>
      <vt:lpstr>EFFECTIVE AND EFFICIENT USE  OF THE FUNDAMENTALS OF ENGINEERING EXAM FOR OUTCOMES ASSESSMENT </vt:lpstr>
      <vt:lpstr>Overview</vt:lpstr>
      <vt:lpstr>Applicability of the FE Exam for Assessment</vt:lpstr>
      <vt:lpstr>Applicability (cont.)</vt:lpstr>
      <vt:lpstr>Applicability (cont.)</vt:lpstr>
      <vt:lpstr>Applicability (cont.)</vt:lpstr>
      <vt:lpstr>ABET Outcomes Assessment Possible with  FE Exam</vt:lpstr>
      <vt:lpstr>ABET Outcomes Assessment Possible with  FE Exam</vt:lpstr>
      <vt:lpstr>ABET Outcomes Assessment Possible with  FE Exam (cont.)</vt:lpstr>
      <vt:lpstr>FE Exam Format</vt:lpstr>
      <vt:lpstr>Test Center Locations </vt:lpstr>
      <vt:lpstr>FE Exam Format</vt:lpstr>
      <vt:lpstr>FE Exam Format (cont.)</vt:lpstr>
      <vt:lpstr>FE Exam Format (cont.)</vt:lpstr>
      <vt:lpstr>FE Exam Format (cont.)</vt:lpstr>
      <vt:lpstr>FE Electrical and Computer Exam Specifications—Updated in 2020</vt:lpstr>
      <vt:lpstr>FE Civil Exam Specification–Example of Engineering Design</vt:lpstr>
      <vt:lpstr>Other Exam Specifications</vt:lpstr>
      <vt:lpstr>So, what actual data  are available, and  what can you do with the data?</vt:lpstr>
      <vt:lpstr>Subject Matter Report</vt:lpstr>
      <vt:lpstr>Subject Matter Report (cont.)</vt:lpstr>
      <vt:lpstr>Subject Matter Report (cont.)</vt:lpstr>
      <vt:lpstr>Subject Matter Report (cont.)</vt:lpstr>
      <vt:lpstr>Subject Matter Report (cont.)</vt:lpstr>
      <vt:lpstr>Specifics of Using the  FE Exam for Outcomes Assessment </vt:lpstr>
      <vt:lpstr>Getting Started</vt:lpstr>
      <vt:lpstr>Table from Self-Study Showing the Use of the FE as One Measure for a Specific Outcome</vt:lpstr>
      <vt:lpstr>Suggested Analysis Techniques</vt:lpstr>
      <vt:lpstr>Ratio Method</vt:lpstr>
      <vt:lpstr>Comparison of Ratios by Subject Area</vt:lpstr>
      <vt:lpstr>Comparison of Ratios by Subject Area</vt:lpstr>
      <vt:lpstr>Comparison of Ratios by Subject Area</vt:lpstr>
      <vt:lpstr>Effect of Academic Year Averaging</vt:lpstr>
      <vt:lpstr>Scaled Score Method</vt:lpstr>
      <vt:lpstr>Comparison Using Scaled Score by Subject Area</vt:lpstr>
      <vt:lpstr>Comparison Using Scaled  Score by Subject Area</vt:lpstr>
      <vt:lpstr>Academic Year Averaging</vt:lpstr>
      <vt:lpstr>Examples of Assessing Some of the ABET (1)–(7) Outcomes</vt:lpstr>
      <vt:lpstr>Outcome 1: Ability to Apply Math and Science</vt:lpstr>
      <vt:lpstr>Outcome 1: Ability to Solve Engineering Problems</vt:lpstr>
      <vt:lpstr>Outcome 1: Ability to Solve Engineering Problems</vt:lpstr>
      <vt:lpstr>Outcome 2: Ability to Apply Engineering Design</vt:lpstr>
      <vt:lpstr>Outcome 2: Ability to Apply Economic Factors in Design</vt:lpstr>
      <vt:lpstr>Outcome 4: Ability to Recognize Ethical Responsibility</vt:lpstr>
      <vt:lpstr>Conclusions</vt:lpstr>
      <vt:lpstr>Additional Resources</vt:lpstr>
      <vt:lpstr>Additional Resources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Goforth</dc:creator>
  <cp:lastModifiedBy>Katy Goforth</cp:lastModifiedBy>
  <cp:revision>132</cp:revision>
  <cp:lastPrinted>2021-07-23T15:09:55Z</cp:lastPrinted>
  <dcterms:created xsi:type="dcterms:W3CDTF">2019-01-15T13:38:38Z</dcterms:created>
  <dcterms:modified xsi:type="dcterms:W3CDTF">2022-02-14T13:10:30Z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